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77" r:id="rId5"/>
    <p:sldMasterId id="2147483694" r:id="rId6"/>
  </p:sldMasterIdLst>
  <p:notesMasterIdLst>
    <p:notesMasterId r:id="rId27"/>
  </p:notesMasterIdLst>
  <p:handoutMasterIdLst>
    <p:handoutMasterId r:id="rId28"/>
  </p:handoutMasterIdLst>
  <p:sldIdLst>
    <p:sldId id="262" r:id="rId7"/>
    <p:sldId id="283" r:id="rId8"/>
    <p:sldId id="275" r:id="rId9"/>
    <p:sldId id="2147475784" r:id="rId10"/>
    <p:sldId id="2147475789" r:id="rId11"/>
    <p:sldId id="2147475936" r:id="rId12"/>
    <p:sldId id="2147475790" r:id="rId13"/>
    <p:sldId id="276" r:id="rId14"/>
    <p:sldId id="2147475738" r:id="rId15"/>
    <p:sldId id="2147475734" r:id="rId16"/>
    <p:sldId id="2147475821" r:id="rId17"/>
    <p:sldId id="2147475822" r:id="rId18"/>
    <p:sldId id="278" r:id="rId19"/>
    <p:sldId id="2147475862" r:id="rId20"/>
    <p:sldId id="2147475870" r:id="rId21"/>
    <p:sldId id="279" r:id="rId22"/>
    <p:sldId id="2147475915" r:id="rId23"/>
    <p:sldId id="280" r:id="rId24"/>
    <p:sldId id="2147475773" r:id="rId25"/>
    <p:sldId id="2147475897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A806C8-6E41-400D-90D1-8A770E90BA43}">
          <p14:sldIdLst>
            <p14:sldId id="262"/>
            <p14:sldId id="283"/>
            <p14:sldId id="275"/>
            <p14:sldId id="2147475784"/>
            <p14:sldId id="2147475789"/>
            <p14:sldId id="2147475936"/>
            <p14:sldId id="2147475790"/>
            <p14:sldId id="276"/>
            <p14:sldId id="2147475738"/>
            <p14:sldId id="2147475734"/>
            <p14:sldId id="2147475821"/>
            <p14:sldId id="2147475822"/>
            <p14:sldId id="278"/>
            <p14:sldId id="2147475862"/>
            <p14:sldId id="2147475870"/>
            <p14:sldId id="279"/>
            <p14:sldId id="2147475915"/>
            <p14:sldId id="280"/>
            <p14:sldId id="2147475773"/>
            <p14:sldId id="21474758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orient="horz" pos="540" userDrawn="1">
          <p15:clr>
            <a:srgbClr val="A4A3A4"/>
          </p15:clr>
        </p15:guide>
        <p15:guide id="5" orient="horz" pos="3084" userDrawn="1">
          <p15:clr>
            <a:srgbClr val="A4A3A4"/>
          </p15:clr>
        </p15:guide>
        <p15:guide id="6" orient="horz" pos="756" userDrawn="1">
          <p15:clr>
            <a:srgbClr val="A4A3A4"/>
          </p15:clr>
        </p15:guide>
        <p15:guide id="7" pos="216" userDrawn="1">
          <p15:clr>
            <a:srgbClr val="A4A3A4"/>
          </p15:clr>
        </p15:guide>
        <p15:guide id="8" pos="2880">
          <p15:clr>
            <a:srgbClr val="A4A3A4"/>
          </p15:clr>
        </p15:guide>
        <p15:guide id="9" pos="5534">
          <p15:clr>
            <a:srgbClr val="A4A3A4"/>
          </p15:clr>
        </p15:guide>
        <p15:guide id="10" pos="144" userDrawn="1">
          <p15:clr>
            <a:srgbClr val="A4A3A4"/>
          </p15:clr>
        </p15:guide>
        <p15:guide id="12" pos="5595">
          <p15:clr>
            <a:srgbClr val="A4A3A4"/>
          </p15:clr>
        </p15:guide>
        <p15:guide id="1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035"/>
    <a:srgbClr val="E1592A"/>
    <a:srgbClr val="00ACC9"/>
    <a:srgbClr val="81D086"/>
    <a:srgbClr val="ABDFAE"/>
    <a:srgbClr val="2DB005"/>
    <a:srgbClr val="43B02A"/>
    <a:srgbClr val="76CA75"/>
    <a:srgbClr val="DC582A"/>
    <a:srgbClr val="00A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2" autoAdjust="0"/>
    <p:restoredTop sz="96357" autoAdjust="0"/>
  </p:normalViewPr>
  <p:slideViewPr>
    <p:cSldViewPr snapToGrid="0">
      <p:cViewPr varScale="1">
        <p:scale>
          <a:sx n="140" d="100"/>
          <a:sy n="140" d="100"/>
        </p:scale>
        <p:origin x="348" y="120"/>
      </p:cViewPr>
      <p:guideLst>
        <p:guide orient="horz" pos="300"/>
        <p:guide orient="horz" pos="540"/>
        <p:guide orient="horz" pos="3084"/>
        <p:guide orient="horz" pos="756"/>
        <p:guide pos="216"/>
        <p:guide pos="2880"/>
        <p:guide pos="5534"/>
        <p:guide pos="144"/>
        <p:guide pos="5595"/>
        <p:guide orient="horz" pos="1620"/>
      </p:guideLst>
    </p:cSldViewPr>
  </p:slideViewPr>
  <p:outlineViewPr>
    <p:cViewPr>
      <p:scale>
        <a:sx n="33" d="100"/>
        <a:sy n="33" d="100"/>
      </p:scale>
      <p:origin x="0" y="-11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18732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7B25E0-81A5-437B-9716-FB678AB7C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7B85A-94AC-4307-81D3-914D8B8D3B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DD18C-AD73-49AA-9A9E-FC26585F021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E3BD0-2B39-4EDB-A038-2AD0DAFC9E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18796-70AD-4340-B608-C981B41A60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2F4B0-E00B-4768-8CF6-8AA04AEEE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0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8AF4-7541-AF40-A6B7-1DFCB02B191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552B0-C013-0640-B23A-2D57AA8B1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4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57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61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38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11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74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2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44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552B0-C013-0640-B23A-2D57AA8B18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5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71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4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5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001FF-78D2-5B4A-8F43-770C62C44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7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8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Divider pages</a:t>
            </a:r>
            <a:r>
              <a:rPr lang="en-US" baseline="0" dirty="0"/>
              <a:t> are 100% Delta Dental Green</a:t>
            </a:r>
            <a:endParaRPr lang="en-US" dirty="0"/>
          </a:p>
          <a:p>
            <a:r>
              <a:rPr lang="en-US" dirty="0"/>
              <a:t>• Divider page titles should</a:t>
            </a:r>
            <a:r>
              <a:rPr lang="en-US" baseline="0" dirty="0"/>
              <a:t> be limited to one line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Only the first word in titles should be capitalized</a:t>
            </a:r>
          </a:p>
          <a:p>
            <a:r>
              <a:rPr lang="en-US" baseline="0" dirty="0"/>
              <a:t>• Subtitle is used to expand on the title and can be up to 3 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• Only the first word in subtitles should be capitalized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0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552B0-C013-0640-B23A-2D57AA8B18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0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552B0-C013-0640-B23A-2D57AA8B18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8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 baseline="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  <a:latin typeface="Gotham Medium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 and/or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3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349607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 baseline="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  <a:latin typeface="Gotham Medium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 and/or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3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2" y="118427"/>
            <a:ext cx="8619626" cy="864064"/>
          </a:xfrm>
        </p:spPr>
        <p:txBody>
          <a:bodyPr anchor="t">
            <a:noAutofit/>
          </a:bodyPr>
          <a:lstStyle>
            <a:lvl1pPr algn="l">
              <a:defRPr sz="3200" baseline="0"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12" y="1200151"/>
            <a:ext cx="8619626" cy="3394472"/>
          </a:xfrm>
        </p:spPr>
        <p:txBody>
          <a:bodyPr>
            <a:noAutofit/>
          </a:bodyPr>
          <a:lstStyle>
            <a:lvl1pPr marL="174625" indent="-174625">
              <a:spcBef>
                <a:spcPts val="0"/>
              </a:spcBef>
              <a:buClr>
                <a:schemeClr val="tx2"/>
              </a:buClr>
              <a:defRPr sz="2000" baseline="0"/>
            </a:lvl1pPr>
            <a:lvl2pPr marL="631825" indent="-174625">
              <a:spcBef>
                <a:spcPts val="0"/>
              </a:spcBef>
              <a:buClr>
                <a:schemeClr val="tx2"/>
              </a:buClr>
              <a:defRPr sz="2000"/>
            </a:lvl2pPr>
            <a:lvl3pPr marL="1089025" indent="-174625">
              <a:spcBef>
                <a:spcPts val="0"/>
              </a:spcBef>
              <a:buClr>
                <a:schemeClr val="tx2"/>
              </a:buClr>
              <a:defRPr sz="2000"/>
            </a:lvl3pPr>
            <a:lvl4pPr marL="1546225" indent="-174625">
              <a:spcBef>
                <a:spcPts val="0"/>
              </a:spcBef>
              <a:buClr>
                <a:schemeClr val="tx2"/>
              </a:buClr>
              <a:defRPr sz="2000"/>
            </a:lvl4pPr>
            <a:lvl5pPr marL="2003425" indent="-174625">
              <a:spcBef>
                <a:spcPts val="0"/>
              </a:spcBef>
              <a:buClr>
                <a:schemeClr val="tx2"/>
              </a:buCl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C7C4B-C28F-4296-B573-B911A9C15676}"/>
              </a:ext>
            </a:extLst>
          </p:cNvPr>
          <p:cNvSpPr txBox="1"/>
          <p:nvPr userDrawn="1"/>
        </p:nvSpPr>
        <p:spPr>
          <a:xfrm>
            <a:off x="252911" y="4747806"/>
            <a:ext cx="513382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</a:rPr>
              <a:t>‹#›</a:t>
            </a:fld>
            <a:endParaRPr lang="en-US" sz="1000">
              <a:solidFill>
                <a:srgbClr val="43B02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EBD4F-3A09-4A5B-855F-888046633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lternativ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5500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160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 and/or subtitle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0D7CE-CE61-4EF1-83C2-2327B09E5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02726"/>
            <a:ext cx="1444752" cy="16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ACB2A-455A-4C17-82DF-83FFB017B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2321" b="21605"/>
          <a:stretch/>
        </p:blipFill>
        <p:spPr>
          <a:xfrm>
            <a:off x="0" y="3792827"/>
            <a:ext cx="2743200" cy="1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639" y="1200151"/>
            <a:ext cx="5018973" cy="33944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3713" y="1200151"/>
            <a:ext cx="3288185" cy="3394472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appropriate icon below to insert image here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26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8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Divider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650" y="115502"/>
            <a:ext cx="7772400" cy="879365"/>
          </a:xfrm>
        </p:spPr>
        <p:txBody>
          <a:bodyPr anchor="t">
            <a:noAutofit/>
          </a:bodyPr>
          <a:lstStyle>
            <a:lvl1pPr algn="l">
              <a:defRPr sz="5500" b="0" cap="none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280" y="858046"/>
            <a:ext cx="7772400" cy="634255"/>
          </a:xfrm>
        </p:spPr>
        <p:txBody>
          <a:bodyPr anchor="t">
            <a:no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 </a:t>
            </a:r>
          </a:p>
        </p:txBody>
      </p:sp>
    </p:spTree>
    <p:extLst>
      <p:ext uri="{BB962C8B-B14F-4D97-AF65-F5344CB8AC3E}">
        <p14:creationId xmlns:p14="http://schemas.microsoft.com/office/powerpoint/2010/main" val="3407238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2130509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7801709" cy="802888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 baseline="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  <a:latin typeface="Gotham Book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8599" y="1200150"/>
            <a:ext cx="6434847" cy="1154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46280" y="945967"/>
            <a:ext cx="7772400" cy="1594031"/>
          </a:xfrm>
        </p:spPr>
        <p:txBody>
          <a:bodyPr anchor="t">
            <a:noAutofit/>
          </a:bodyPr>
          <a:lstStyle>
            <a:lvl1pPr marL="0" indent="0">
              <a:buNone/>
              <a:defRPr sz="2000" baseline="0">
                <a:solidFill>
                  <a:schemeClr val="tx2"/>
                </a:solidFill>
                <a:latin typeface="Gotham Medium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3361379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Confidentiality statement here if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F7E90-F57D-4A97-8C98-512074EF1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BAA3CD-9E8E-4048-9C28-476E10EDE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2" y="118427"/>
            <a:ext cx="8619626" cy="864064"/>
          </a:xfrm>
        </p:spPr>
        <p:txBody>
          <a:bodyPr anchor="t">
            <a:noAutofit/>
          </a:bodyPr>
          <a:lstStyle>
            <a:lvl1pPr algn="l">
              <a:defRPr sz="3200" baseline="0">
                <a:latin typeface="Gotham 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12" y="1200151"/>
            <a:ext cx="8619626" cy="3394472"/>
          </a:xfrm>
        </p:spPr>
        <p:txBody>
          <a:bodyPr>
            <a:noAutofit/>
          </a:bodyPr>
          <a:lstStyle>
            <a:lvl1pPr marL="174625" indent="-174625">
              <a:spcBef>
                <a:spcPts val="0"/>
              </a:spcBef>
              <a:buClr>
                <a:schemeClr val="tx2"/>
              </a:buClr>
              <a:defRPr sz="2000" baseline="0"/>
            </a:lvl1pPr>
            <a:lvl2pPr marL="631825" indent="-174625">
              <a:spcBef>
                <a:spcPts val="0"/>
              </a:spcBef>
              <a:buClr>
                <a:schemeClr val="tx2"/>
              </a:buClr>
              <a:defRPr sz="2000"/>
            </a:lvl2pPr>
            <a:lvl3pPr marL="1089025" indent="-174625">
              <a:spcBef>
                <a:spcPts val="0"/>
              </a:spcBef>
              <a:buClr>
                <a:schemeClr val="tx2"/>
              </a:buClr>
              <a:defRPr sz="2000"/>
            </a:lvl3pPr>
            <a:lvl4pPr marL="1546225" indent="-174625">
              <a:spcBef>
                <a:spcPts val="0"/>
              </a:spcBef>
              <a:buClr>
                <a:schemeClr val="tx2"/>
              </a:buClr>
              <a:defRPr sz="2000"/>
            </a:lvl4pPr>
            <a:lvl5pPr marL="2003425" indent="-174625">
              <a:spcBef>
                <a:spcPts val="0"/>
              </a:spcBef>
              <a:buClr>
                <a:schemeClr val="tx2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C7C4B-C28F-4296-B573-B911A9C15676}"/>
              </a:ext>
            </a:extLst>
          </p:cNvPr>
          <p:cNvSpPr txBox="1"/>
          <p:nvPr userDrawn="1"/>
        </p:nvSpPr>
        <p:spPr>
          <a:xfrm>
            <a:off x="252911" y="4747806"/>
            <a:ext cx="513382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</a:rPr>
              <a:t>‹#›</a:t>
            </a:fld>
            <a:endParaRPr lang="en-US" sz="1000" dirty="0">
              <a:solidFill>
                <a:srgbClr val="43B02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EBD4F-3A09-4A5B-855F-888046633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16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4250808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15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39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0AFAF5-D5B2-FC41-A35D-86694ED577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6858000" cy="1790700"/>
          </a:xfr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BA61D-353C-A544-BC0C-DF36D19A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7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635C5D5-8F07-5E6A-C1AF-8AA254D3B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0"/>
            <a:ext cx="8039100" cy="1123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419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0">
          <p15:clr>
            <a:srgbClr val="FBAE40"/>
          </p15:clr>
        </p15:guide>
        <p15:guide id="2" pos="24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337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 baseline="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  <a:latin typeface="Gotham Medium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 and/or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0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2" y="118427"/>
            <a:ext cx="8619626" cy="864064"/>
          </a:xfrm>
        </p:spPr>
        <p:txBody>
          <a:bodyPr anchor="t">
            <a:noAutofit/>
          </a:bodyPr>
          <a:lstStyle>
            <a:lvl1pPr algn="l">
              <a:defRPr sz="3200" baseline="0"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12" y="1200151"/>
            <a:ext cx="8619626" cy="3394472"/>
          </a:xfrm>
        </p:spPr>
        <p:txBody>
          <a:bodyPr>
            <a:noAutofit/>
          </a:bodyPr>
          <a:lstStyle>
            <a:lvl1pPr marL="174625" indent="-174625">
              <a:spcBef>
                <a:spcPts val="0"/>
              </a:spcBef>
              <a:buClr>
                <a:schemeClr val="tx2"/>
              </a:buClr>
              <a:defRPr sz="2000" baseline="0"/>
            </a:lvl1pPr>
            <a:lvl2pPr marL="631825" indent="-174625">
              <a:spcBef>
                <a:spcPts val="0"/>
              </a:spcBef>
              <a:buClr>
                <a:schemeClr val="tx2"/>
              </a:buClr>
              <a:defRPr sz="2000"/>
            </a:lvl2pPr>
            <a:lvl3pPr marL="1089025" indent="-174625">
              <a:spcBef>
                <a:spcPts val="0"/>
              </a:spcBef>
              <a:buClr>
                <a:schemeClr val="tx2"/>
              </a:buClr>
              <a:defRPr sz="2000"/>
            </a:lvl3pPr>
            <a:lvl4pPr marL="1546225" indent="-174625">
              <a:spcBef>
                <a:spcPts val="0"/>
              </a:spcBef>
              <a:buClr>
                <a:schemeClr val="tx2"/>
              </a:buClr>
              <a:defRPr sz="2000"/>
            </a:lvl4pPr>
            <a:lvl5pPr marL="2003425" indent="-174625">
              <a:spcBef>
                <a:spcPts val="0"/>
              </a:spcBef>
              <a:buClr>
                <a:schemeClr val="tx2"/>
              </a:buCl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C7C4B-C28F-4296-B573-B911A9C15676}"/>
              </a:ext>
            </a:extLst>
          </p:cNvPr>
          <p:cNvSpPr txBox="1"/>
          <p:nvPr userDrawn="1"/>
        </p:nvSpPr>
        <p:spPr>
          <a:xfrm>
            <a:off x="252911" y="4747806"/>
            <a:ext cx="513382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</a:rPr>
              <a:t>‹#›</a:t>
            </a:fld>
            <a:endParaRPr lang="en-US" sz="1000">
              <a:solidFill>
                <a:srgbClr val="43B02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EBD4F-3A09-4A5B-855F-888046633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04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0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lternativ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5500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160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 and/or subtitle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0D7CE-CE61-4EF1-83C2-2327B09E5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02726"/>
            <a:ext cx="1444752" cy="16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ACB2A-455A-4C17-82DF-83FFB017B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2321" b="21605"/>
          <a:stretch/>
        </p:blipFill>
        <p:spPr>
          <a:xfrm>
            <a:off x="0" y="3792827"/>
            <a:ext cx="2743200" cy="1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19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639" y="1200151"/>
            <a:ext cx="5018973" cy="33944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3713" y="1200151"/>
            <a:ext cx="3288185" cy="3394472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appropriate icon below to insert image here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3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lternativ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2133600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5500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160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 and/or subtitle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0D7CE-CE61-4EF1-83C2-2327B09E5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02726"/>
            <a:ext cx="1444752" cy="16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ACB2A-455A-4C17-82DF-83FFB017B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2321" b="21605"/>
          <a:stretch/>
        </p:blipFill>
        <p:spPr>
          <a:xfrm>
            <a:off x="0" y="3792827"/>
            <a:ext cx="2743200" cy="1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69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35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Divider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650" y="115502"/>
            <a:ext cx="7772400" cy="879365"/>
          </a:xfrm>
        </p:spPr>
        <p:txBody>
          <a:bodyPr anchor="t">
            <a:noAutofit/>
          </a:bodyPr>
          <a:lstStyle>
            <a:lvl1pPr algn="l">
              <a:defRPr sz="5500" b="0" cap="none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280" y="858046"/>
            <a:ext cx="7772400" cy="634255"/>
          </a:xfrm>
        </p:spPr>
        <p:txBody>
          <a:bodyPr anchor="t">
            <a:no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 </a:t>
            </a:r>
          </a:p>
        </p:txBody>
      </p:sp>
    </p:spTree>
    <p:extLst>
      <p:ext uri="{BB962C8B-B14F-4D97-AF65-F5344CB8AC3E}">
        <p14:creationId xmlns:p14="http://schemas.microsoft.com/office/powerpoint/2010/main" val="584147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146580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7801709" cy="802888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5500" baseline="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845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  <a:latin typeface="Gotham Book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8599" y="1200150"/>
            <a:ext cx="6434847" cy="1154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baseline="0">
                <a:solidFill>
                  <a:schemeClr val="tx2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46280" y="945967"/>
            <a:ext cx="7772400" cy="1594031"/>
          </a:xfrm>
        </p:spPr>
        <p:txBody>
          <a:bodyPr anchor="t">
            <a:noAutofit/>
          </a:bodyPr>
          <a:lstStyle>
            <a:lvl1pPr marL="0" indent="0">
              <a:buNone/>
              <a:defRPr sz="2000" baseline="0">
                <a:solidFill>
                  <a:schemeClr val="tx2"/>
                </a:solidFill>
                <a:latin typeface="Gotham Medium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3361379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Gotham Light" pitchFamily="50" charset="0"/>
              </a:defRPr>
            </a:lvl1pPr>
          </a:lstStyle>
          <a:p>
            <a:r>
              <a:rPr lang="en-US"/>
              <a:t>Confidentiality statement here if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BF7E90-F57D-4A97-8C98-512074EF1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BAA3CD-9E8E-4048-9C28-476E10EDE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7621"/>
            <a:ext cx="2743200" cy="1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45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37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3271297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449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30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004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0931" y="4541554"/>
            <a:ext cx="8385048" cy="311264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84175" y="1152144"/>
            <a:ext cx="8385048" cy="3226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8022" y="799647"/>
            <a:ext cx="8385048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i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786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639" y="1200151"/>
            <a:ext cx="5018973" cy="339447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3713" y="1200151"/>
            <a:ext cx="3288185" cy="3394472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appropriate icon below to insert image here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610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0931" y="4541554"/>
            <a:ext cx="8385048" cy="311264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84175" y="1152144"/>
            <a:ext cx="8385048" cy="3226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78022" y="799647"/>
            <a:ext cx="8385048" cy="2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i="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4425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9DB5-590F-4B9B-A33D-7D09CD7B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18AFE-870D-4135-BC81-69C727BEA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2900" y="1514476"/>
            <a:ext cx="8458200" cy="2943224"/>
          </a:xfrm>
        </p:spPr>
        <p:txBody>
          <a:bodyPr/>
          <a:lstStyle>
            <a:lvl1pPr>
              <a:defRPr sz="1200" b="1">
                <a:solidFill>
                  <a:srgbClr val="282828"/>
                </a:solidFill>
              </a:defRPr>
            </a:lvl1pPr>
            <a:lvl2pPr>
              <a:defRPr sz="1200">
                <a:solidFill>
                  <a:srgbClr val="282828"/>
                </a:solidFill>
              </a:defRPr>
            </a:lvl2pPr>
            <a:lvl3pPr>
              <a:defRPr sz="1200">
                <a:solidFill>
                  <a:srgbClr val="282828"/>
                </a:solidFill>
              </a:defRPr>
            </a:lvl3pPr>
            <a:lvl4pPr>
              <a:defRPr sz="1200">
                <a:solidFill>
                  <a:srgbClr val="282828"/>
                </a:solidFill>
              </a:defRPr>
            </a:lvl4pPr>
            <a:lvl5pPr marL="0" indent="0">
              <a:buNone/>
              <a:defRPr sz="12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0" marR="0" lvl="1" indent="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extra space above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BD10B-622B-462B-B275-1A1CADA2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63A-81EE-4F99-B7CD-7259FD771C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4E103-6E61-4144-B24B-CEA469FC27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698898"/>
            <a:ext cx="8458200" cy="472678"/>
          </a:xfrm>
        </p:spPr>
        <p:txBody>
          <a:bodyPr/>
          <a:lstStyle>
            <a:lvl1pPr>
              <a:spcBef>
                <a:spcPts val="900"/>
              </a:spcBef>
              <a:spcAft>
                <a:spcPts val="0"/>
              </a:spcAft>
              <a:defRPr sz="1200" b="1">
                <a:solidFill>
                  <a:srgbClr val="282828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037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9143999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DF1C5E-8507-45D6-9978-1FA32067FA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2175" y="0"/>
            <a:ext cx="444182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6FAE-C837-41B9-8A6C-2B129062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A67CF-2388-46E0-A191-D88E7B1B1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01789-CB52-46D4-89C9-F02CB8158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5AB91-EF77-4734-95BC-8E0FA79F2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3555-49A1-4AB8-AFEA-E4E6D115E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ACFF56-EA2E-4E9A-820F-AF1BF111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DF28-F158-463E-82FC-E4E8C3A0E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3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Divider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650" y="115502"/>
            <a:ext cx="7772400" cy="879365"/>
          </a:xfrm>
        </p:spPr>
        <p:txBody>
          <a:bodyPr anchor="t">
            <a:noAutofit/>
          </a:bodyPr>
          <a:lstStyle>
            <a:lvl1pPr algn="l">
              <a:defRPr sz="5500" b="0" cap="none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46280" y="858046"/>
            <a:ext cx="7772400" cy="634255"/>
          </a:xfrm>
        </p:spPr>
        <p:txBody>
          <a:bodyPr anchor="t">
            <a:no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 </a:t>
            </a:r>
          </a:p>
        </p:txBody>
      </p:sp>
    </p:spTree>
    <p:extLst>
      <p:ext uri="{BB962C8B-B14F-4D97-AF65-F5344CB8AC3E}">
        <p14:creationId xmlns:p14="http://schemas.microsoft.com/office/powerpoint/2010/main" val="63287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ong quote or statement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98" y="4747808"/>
            <a:ext cx="489625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B87BD71D-69BE-4AC5-8E30-1F733352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285750"/>
            <a:ext cx="5487988" cy="4317999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strong 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3496073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lternative">
    <p:bg>
      <p:bgPr>
        <a:solidFill>
          <a:srgbClr val="2DB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6434847" cy="783350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5500" baseline="0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160" y="2571734"/>
            <a:ext cx="6400800" cy="482751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856" y="32327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Confidentiality statement here if needed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46280" y="926429"/>
            <a:ext cx="7772400" cy="1672185"/>
          </a:xfrm>
        </p:spPr>
        <p:txBody>
          <a:bodyPr anchor="t">
            <a:no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Gotham Medium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DD280C-AB3C-4073-BA34-6C585D946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4802726"/>
            <a:ext cx="1444752" cy="161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919993-CDAD-4044-8DB5-B7B2BF82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2321" b="21605"/>
          <a:stretch/>
        </p:blipFill>
        <p:spPr>
          <a:xfrm>
            <a:off x="0" y="3792827"/>
            <a:ext cx="2743200" cy="13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ong graphic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364" y="1200151"/>
            <a:ext cx="8424862" cy="339447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7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1" y="118427"/>
            <a:ext cx="8608987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919" y="1200151"/>
            <a:ext cx="8618707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6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  <a:latin typeface="Gotham Book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71BB0-6FA3-4287-8F95-215F13243CA3}"/>
              </a:ext>
            </a:extLst>
          </p:cNvPr>
          <p:cNvSpPr txBox="1"/>
          <p:nvPr userDrawn="1"/>
        </p:nvSpPr>
        <p:spPr>
          <a:xfrm>
            <a:off x="252911" y="4747806"/>
            <a:ext cx="513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  <a:latin typeface="Gotham Book" pitchFamily="50" charset="0"/>
              </a:rPr>
              <a:t>‹#›</a:t>
            </a:fld>
            <a:endParaRPr lang="en-US" sz="1000" dirty="0">
              <a:solidFill>
                <a:srgbClr val="43B02A"/>
              </a:solidFill>
              <a:latin typeface="Gotham Book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EF37B-DA68-44A7-B21C-331D75BF330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5" r:id="rId8"/>
    <p:sldLayoutId id="2147483663" r:id="rId9"/>
    <p:sldLayoutId id="2147483662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Gotham Light" pitchFamily="50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2pPr>
      <a:lvl3pPr marL="10890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4pPr>
      <a:lvl5pPr marL="20034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1" y="118427"/>
            <a:ext cx="8608987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919" y="1200151"/>
            <a:ext cx="8618707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6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  <a:latin typeface="Gotham Book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71BB0-6FA3-4287-8F95-215F13243CA3}"/>
              </a:ext>
            </a:extLst>
          </p:cNvPr>
          <p:cNvSpPr txBox="1"/>
          <p:nvPr userDrawn="1"/>
        </p:nvSpPr>
        <p:spPr>
          <a:xfrm>
            <a:off x="252911" y="4747806"/>
            <a:ext cx="513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  <a:latin typeface="Gotham Book" pitchFamily="50" charset="0"/>
              </a:rPr>
              <a:t>‹#›</a:t>
            </a:fld>
            <a:endParaRPr lang="en-US" sz="1000">
              <a:solidFill>
                <a:srgbClr val="43B02A"/>
              </a:solidFill>
              <a:latin typeface="Gotham Book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EF37B-DA68-44A7-B21C-331D75BF330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Gotham Light" pitchFamily="50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2pPr>
      <a:lvl3pPr marL="10890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4pPr>
      <a:lvl5pPr marL="20034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1" y="118427"/>
            <a:ext cx="8608987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919" y="1200151"/>
            <a:ext cx="8618707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6287" y="4747806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2"/>
                </a:solidFill>
                <a:latin typeface="Gotham Book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71BB0-6FA3-4287-8F95-215F13243CA3}"/>
              </a:ext>
            </a:extLst>
          </p:cNvPr>
          <p:cNvSpPr txBox="1"/>
          <p:nvPr userDrawn="1"/>
        </p:nvSpPr>
        <p:spPr>
          <a:xfrm>
            <a:off x="252911" y="4747806"/>
            <a:ext cx="513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1E0CEE-9D0C-4C5B-8D2C-2BBAA287495F}" type="slidenum">
              <a:rPr lang="en-US" sz="1000" smtClean="0">
                <a:solidFill>
                  <a:srgbClr val="43B02A"/>
                </a:solidFill>
                <a:latin typeface="Gotham Book" pitchFamily="50" charset="0"/>
              </a:rPr>
              <a:t>‹#›</a:t>
            </a:fld>
            <a:endParaRPr lang="en-US" sz="1000">
              <a:solidFill>
                <a:srgbClr val="43B02A"/>
              </a:solidFill>
              <a:latin typeface="Gotham Book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EF37B-DA68-44A7-B21C-331D75BF330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352" y="4787511"/>
            <a:ext cx="1445496" cy="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Gotham Light" pitchFamily="50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2pPr>
      <a:lvl3pPr marL="10890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4pPr>
      <a:lvl5pPr marL="20034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otham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deltadentalnj.my.salesforce.com/sfc/p/#E0000000Jfja/a/8a000000QFdk/UiWDBlPOsdwLBlv_h.18Ob7a8g2NZuk0eMz.hOuXZWI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11" Type="http://schemas.openxmlformats.org/officeDocument/2006/relationships/image" Target="../media/image5.png"/><Relationship Id="rId5" Type="http://schemas.openxmlformats.org/officeDocument/2006/relationships/hyperlink" Target="https://www.deltadentalnj.com/-/media/DDNJ/Special-health-care-needs-benefit/PROVIDER-Enhanced-Dental-Benefit-Flyer.ashx" TargetMode="External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deltadentalnj.com/tools-and-resources/virtual-visits" TargetMode="External"/><Relationship Id="rId12" Type="http://schemas.openxmlformats.org/officeDocument/2006/relationships/image" Target="../media/image9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sv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svg"/><Relationship Id="rId4" Type="http://schemas.openxmlformats.org/officeDocument/2006/relationships/image" Target="../media/image14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deltadentalnj.com/Novartis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8.jpe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ddpa.mobileapp" TargetMode="External"/><Relationship Id="rId13" Type="http://schemas.openxmlformats.org/officeDocument/2006/relationships/hyperlink" Target="https://protect-us.mimecast.com/s/V6ZPC1wqzrhMAQ7PI9i6QY?domain=brainshark.com" TargetMode="External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hyperlink" Target="https://protect-us.mimecast.com/s/CXpZCVOryPfxnpDWC2osur?domain=deltadentalnj.com" TargetMode="External"/><Relationship Id="rId17" Type="http://schemas.openxmlformats.org/officeDocument/2006/relationships/image" Target="../media/image8.png"/><Relationship Id="rId2" Type="http://schemas.openxmlformats.org/officeDocument/2006/relationships/audio" Target="../media/media11.m4a"/><Relationship Id="rId16" Type="http://schemas.openxmlformats.org/officeDocument/2006/relationships/image" Target="../media/image7.svg"/><Relationship Id="rId1" Type="http://schemas.microsoft.com/office/2007/relationships/media" Target="../media/media11.m4a"/><Relationship Id="rId6" Type="http://schemas.openxmlformats.org/officeDocument/2006/relationships/hyperlink" Target="https://apps.apple.com/us/app/delta-dental-mobile-app/id1585628503" TargetMode="External"/><Relationship Id="rId11" Type="http://schemas.openxmlformats.org/officeDocument/2006/relationships/hyperlink" Target="https://www.deltadentalnj.com/Novartis" TargetMode="External"/><Relationship Id="rId5" Type="http://schemas.openxmlformats.org/officeDocument/2006/relationships/image" Target="../media/image10.jpeg"/><Relationship Id="rId15" Type="http://schemas.openxmlformats.org/officeDocument/2006/relationships/image" Target="../media/image6.png"/><Relationship Id="rId10" Type="http://schemas.openxmlformats.org/officeDocument/2006/relationships/image" Target="../media/image21.jpe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Relationship Id="rId14" Type="http://schemas.openxmlformats.org/officeDocument/2006/relationships/hyperlink" Target="https://protect-us.mimecast.com/s/Qqe3C2krAvTp2DNBTVkv7D?domain=brainshark.co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deltadentalnj.com/Novartis" TargetMode="External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lay.google.com/store/apps/details?id=com.ddpa.mobileapp" TargetMode="External"/><Relationship Id="rId12" Type="http://schemas.openxmlformats.org/officeDocument/2006/relationships/image" Target="../media/image23.jpeg"/><Relationship Id="rId17" Type="http://schemas.openxmlformats.org/officeDocument/2006/relationships/image" Target="../media/image8.png"/><Relationship Id="rId2" Type="http://schemas.openxmlformats.org/officeDocument/2006/relationships/audio" Target="../media/media12.m4a"/><Relationship Id="rId16" Type="http://schemas.openxmlformats.org/officeDocument/2006/relationships/image" Target="../media/image7.svg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11" Type="http://schemas.openxmlformats.org/officeDocument/2006/relationships/image" Target="../media/image10.jpeg"/><Relationship Id="rId5" Type="http://schemas.openxmlformats.org/officeDocument/2006/relationships/hyperlink" Target="https://apps.apple.com/us/app/delta-dental-mobile-app/id1585628503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22.jpe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www.deltadentalnj.com/our-company/contact-us-form" TargetMode="External"/><Relationship Id="rId1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inmag.com/mc/ddnj/homepage/" TargetMode="Externa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hyperlink" Target="https://www.deltadentalnj.com/learn-about-oral-health/kids-club/learning-captain-supertooth" TargetMode="External"/><Relationship Id="rId12" Type="http://schemas.openxmlformats.org/officeDocument/2006/relationships/image" Target="../media/image26.png"/><Relationship Id="rId17" Type="http://schemas.openxmlformats.org/officeDocument/2006/relationships/image" Target="../media/image5.png"/><Relationship Id="rId2" Type="http://schemas.openxmlformats.org/officeDocument/2006/relationships/audio" Target="../media/media13.m4a"/><Relationship Id="rId16" Type="http://schemas.openxmlformats.org/officeDocument/2006/relationships/image" Target="../media/image9.svg"/><Relationship Id="rId1" Type="http://schemas.microsoft.com/office/2007/relationships/media" Target="../media/media13.m4a"/><Relationship Id="rId6" Type="http://schemas.openxmlformats.org/officeDocument/2006/relationships/hyperlink" Target="https://www.deltadental.com/us/en/protect-my-smile.html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www.deltadentalnj.com/learn-about-oral-health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://view.email.deltadentalnj.com/?qs=97b93e56852c617cfe9c2c22d16caeb13b5a94e84584a91bf5e3ee5fc4da3ba8ae43179421a76d3497e37a43d6b16f95c6d9ee9eb6ff30a8c3da75e64377d5065d051cd8b74fbe7fae50e838405d0a59" TargetMode="External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emds3.previser.com/delt/delta-z968he" TargetMode="External"/><Relationship Id="rId1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6" Type="http://schemas.openxmlformats.org/officeDocument/2006/relationships/image" Target="../media/image5.png"/><Relationship Id="rId1" Type="http://schemas.microsoft.com/office/2007/relationships/media" Target="../media/media2.m4a"/><Relationship Id="rId6" Type="http://schemas.openxmlformats.org/officeDocument/2006/relationships/slide" Target="slide6.xml"/><Relationship Id="rId11" Type="http://schemas.openxmlformats.org/officeDocument/2006/relationships/slide" Target="slide18.xml"/><Relationship Id="rId5" Type="http://schemas.openxmlformats.org/officeDocument/2006/relationships/slide" Target="slide3.xml"/><Relationship Id="rId15" Type="http://schemas.openxmlformats.org/officeDocument/2006/relationships/image" Target="../media/image9.svg"/><Relationship Id="rId10" Type="http://schemas.openxmlformats.org/officeDocument/2006/relationships/slide" Target="slide16.xml"/><Relationship Id="rId4" Type="http://schemas.openxmlformats.org/officeDocument/2006/relationships/notesSlide" Target="../notesSlides/notesSlide2.xml"/><Relationship Id="rId9" Type="http://schemas.openxmlformats.org/officeDocument/2006/relationships/slide" Target="slide14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10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hyperlink" Target="http://www.deltadentalnj.com/Novartis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deltadentalnj.my.salesforce.com/sfc/p/#E0000000Jfja/a/8a000000QFdz/PPITymdCVtvz2vPR25al_bQBv_CJAugdifcqW3BEiQA" TargetMode="Externa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34958"/>
            <a:ext cx="8201527" cy="783350"/>
          </a:xfrm>
        </p:spPr>
        <p:txBody>
          <a:bodyPr/>
          <a:lstStyle/>
          <a:p>
            <a:r>
              <a:rPr lang="en-US" dirty="0"/>
              <a:t>Novartis Corporation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879EE8-349B-4AAE-828F-7BD0765F92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46280" y="869281"/>
            <a:ext cx="7772400" cy="1672185"/>
          </a:xfrm>
        </p:spPr>
        <p:txBody>
          <a:bodyPr/>
          <a:lstStyle/>
          <a:p>
            <a:r>
              <a:rPr lang="en-US" sz="2000" dirty="0"/>
              <a:t>Your 2025 Delta Dental Plans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348CE486-C3FB-00FA-2D68-8ECD2B5A0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70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04">
        <p:fade/>
      </p:transition>
    </mc:Choice>
    <mc:Fallback xmlns="">
      <p:transition spd="med" advTm="21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Oral Health Enhancement (OHE)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3D944-D5CC-A80E-C89B-4CC0E4AADAD6}"/>
              </a:ext>
            </a:extLst>
          </p:cNvPr>
          <p:cNvSpPr txBox="1"/>
          <p:nvPr/>
        </p:nvSpPr>
        <p:spPr>
          <a:xfrm>
            <a:off x="252913" y="768096"/>
            <a:ext cx="43190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Who is eligible for OHE?</a:t>
            </a:r>
          </a:p>
          <a:p>
            <a:pPr>
              <a:buClr>
                <a:srgbClr val="43B02A"/>
              </a:buClr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Members with a history of periodontal (gum) surgery or scaling and root planning.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How does the OHE help members?</a:t>
            </a:r>
          </a:p>
          <a:p>
            <a:pPr>
              <a:buClr>
                <a:srgbClr val="43B02A"/>
              </a:buClr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Allows up to two extra routine dental cleanings and/or periodontal maintenance procedures per benefit period (up to a total of four).</a:t>
            </a:r>
          </a:p>
        </p:txBody>
      </p:sp>
      <p:pic>
        <p:nvPicPr>
          <p:cNvPr id="12" name="Picture 11" descr="A person sitting in a chair with a dentist holding a cotton swab&#10;&#10;Description automatically generated">
            <a:extLst>
              <a:ext uri="{FF2B5EF4-FFF2-40B4-BE49-F238E27FC236}">
                <a16:creationId xmlns:a16="http://schemas.microsoft.com/office/drawing/2014/main" id="{F325AE04-838C-D1E3-F99D-FFFF56A42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85" y="869006"/>
            <a:ext cx="3995115" cy="26634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CB71F7-0BE8-2725-9137-51F0B0E54F78}"/>
              </a:ext>
            </a:extLst>
          </p:cNvPr>
          <p:cNvCxnSpPr>
            <a:cxnSpLocks/>
          </p:cNvCxnSpPr>
          <p:nvPr/>
        </p:nvCxnSpPr>
        <p:spPr>
          <a:xfrm flipH="1">
            <a:off x="4810836" y="3330522"/>
            <a:ext cx="4333164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FD708B-C673-DD1C-CFEA-C36C1FCE6DC9}"/>
              </a:ext>
            </a:extLst>
          </p:cNvPr>
          <p:cNvCxnSpPr>
            <a:cxnSpLocks/>
          </p:cNvCxnSpPr>
          <p:nvPr/>
        </p:nvCxnSpPr>
        <p:spPr>
          <a:xfrm flipH="1">
            <a:off x="5429250" y="3727491"/>
            <a:ext cx="3714750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6F5FD1-FB7B-EDFE-8C94-9816A721C12D}"/>
              </a:ext>
            </a:extLst>
          </p:cNvPr>
          <p:cNvCxnSpPr>
            <a:cxnSpLocks/>
          </p:cNvCxnSpPr>
          <p:nvPr/>
        </p:nvCxnSpPr>
        <p:spPr>
          <a:xfrm>
            <a:off x="8867776" y="3169285"/>
            <a:ext cx="0" cy="823685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3D717C2-EBB1-CDE5-4961-93B97FD881C5}"/>
              </a:ext>
            </a:extLst>
          </p:cNvPr>
          <p:cNvSpPr txBox="1"/>
          <p:nvPr/>
        </p:nvSpPr>
        <p:spPr>
          <a:xfrm>
            <a:off x="252912" y="3160130"/>
            <a:ext cx="4441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43B02A"/>
              </a:buClr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What do you need to do?</a:t>
            </a:r>
          </a:p>
          <a:p>
            <a:pPr>
              <a:buClr>
                <a:srgbClr val="43B02A"/>
              </a:buClr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Your dentist will need to submit evidence of your history of having periodontal surgery or scaling and root planning. Or have your dentist complete our </a:t>
            </a:r>
            <a:r>
              <a:rPr lang="en-US" sz="1600" dirty="0">
                <a:latin typeface="+mj-lt"/>
                <a:cs typeface="Calibri" panose="020F0502020204030204" pitchFamily="34" charset="0"/>
                <a:hlinkClick r:id="rId5"/>
              </a:rPr>
              <a:t>Oral Health Enhancement Qualification form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7A52F18-34C8-75B9-F4E8-57DA4FF06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5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639">
        <p:fade/>
      </p:transition>
    </mc:Choice>
    <mc:Fallback xmlns="">
      <p:transition spd="med" advTm="31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CD9488-9C9B-226B-8B42-BE78CF1B52A5}"/>
              </a:ext>
            </a:extLst>
          </p:cNvPr>
          <p:cNvSpPr/>
          <p:nvPr/>
        </p:nvSpPr>
        <p:spPr>
          <a:xfrm>
            <a:off x="6488431" y="0"/>
            <a:ext cx="2382562" cy="4299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64" y="95400"/>
            <a:ext cx="6683825" cy="501417"/>
          </a:xfrm>
        </p:spPr>
        <p:txBody>
          <a:bodyPr/>
          <a:lstStyle/>
          <a:p>
            <a:r>
              <a:rPr lang="en-US" sz="2800" dirty="0"/>
              <a:t>Special Health Care Needs benefit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7F8285E4-AE07-84AE-8EC8-597E465E4231}"/>
              </a:ext>
            </a:extLst>
          </p:cNvPr>
          <p:cNvSpPr txBox="1"/>
          <p:nvPr/>
        </p:nvSpPr>
        <p:spPr>
          <a:xfrm>
            <a:off x="257365" y="768096"/>
            <a:ext cx="533139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Who qualifies for this benefit?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Covered members (children and adults) with a qualifying special health care need.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How does this help Special Health Care needs patients?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Additional dental examinations and/or consultations. 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Up to four total dental cleanings in a benefit year.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Coverage for anesthesia and nitrous oxide.</a:t>
            </a:r>
            <a:endParaRPr lang="en-US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1200"/>
              </a:spcBef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</a:rPr>
              <a:t>What do you need to do?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Please share the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5"/>
              </a:rPr>
              <a:t>Special Health Care Needs flyer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with your dentist.  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Call Delta Dental Customer Service at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800-543-0584.</a:t>
            </a:r>
          </a:p>
        </p:txBody>
      </p:sp>
      <p:pic>
        <p:nvPicPr>
          <p:cNvPr id="6" name="Picture 5" descr="A person holding a teddy bear and smiling&#10;&#10;Description automatically generated">
            <a:extLst>
              <a:ext uri="{FF2B5EF4-FFF2-40B4-BE49-F238E27FC236}">
                <a16:creationId xmlns:a16="http://schemas.microsoft.com/office/drawing/2014/main" id="{1308D120-E4C8-A790-71BA-865E6D2566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 t="14658" r="12319" b="4721"/>
          <a:stretch/>
        </p:blipFill>
        <p:spPr>
          <a:xfrm>
            <a:off x="6331131" y="843976"/>
            <a:ext cx="2812870" cy="196036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B81011-674F-C640-A400-AC5ED033FFE4}"/>
              </a:ext>
            </a:extLst>
          </p:cNvPr>
          <p:cNvSpPr txBox="1"/>
          <p:nvPr/>
        </p:nvSpPr>
        <p:spPr>
          <a:xfrm>
            <a:off x="6426414" y="2917061"/>
            <a:ext cx="2446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the 6.5 million people of all ages in the U.S. with intellectual or developmental disabilities, oral health care can be inaccessible or overwhelming.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Delta Dental is changing that.</a:t>
            </a:r>
          </a:p>
          <a:p>
            <a:pPr algn="r"/>
            <a:endParaRPr lang="en-US" sz="1100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BE2A07-C625-BA62-A9CA-5D971CE95383}"/>
              </a:ext>
            </a:extLst>
          </p:cNvPr>
          <p:cNvCxnSpPr>
            <a:cxnSpLocks/>
          </p:cNvCxnSpPr>
          <p:nvPr/>
        </p:nvCxnSpPr>
        <p:spPr>
          <a:xfrm>
            <a:off x="8999538" y="5916"/>
            <a:ext cx="0" cy="3084417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EB0EEB-7616-C555-90D0-B17C4FFAE3EC}"/>
              </a:ext>
            </a:extLst>
          </p:cNvPr>
          <p:cNvCxnSpPr>
            <a:cxnSpLocks/>
          </p:cNvCxnSpPr>
          <p:nvPr/>
        </p:nvCxnSpPr>
        <p:spPr>
          <a:xfrm flipH="1">
            <a:off x="8534980" y="1006979"/>
            <a:ext cx="593104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AF21F7-F96A-D71E-9FB5-33A65A65DE7E}"/>
              </a:ext>
            </a:extLst>
          </p:cNvPr>
          <p:cNvCxnSpPr>
            <a:cxnSpLocks/>
          </p:cNvCxnSpPr>
          <p:nvPr/>
        </p:nvCxnSpPr>
        <p:spPr>
          <a:xfrm flipH="1">
            <a:off x="8119534" y="683438"/>
            <a:ext cx="1025484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4B98F-27FD-EF39-0755-6BA369CF4301}"/>
              </a:ext>
            </a:extLst>
          </p:cNvPr>
          <p:cNvGrpSpPr/>
          <p:nvPr/>
        </p:nvGrpSpPr>
        <p:grpSpPr>
          <a:xfrm>
            <a:off x="5285452" y="4049161"/>
            <a:ext cx="628900" cy="628900"/>
            <a:chOff x="8379369" y="118427"/>
            <a:chExt cx="628900" cy="6289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064AB9-4BF9-0B67-F6AC-6D39B48641B0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1EA2ED-3D42-CF6F-4653-96E5BFCCB109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2AB0117-1FA2-F0AE-AB4C-6CDDD6C55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5BE0387D-3790-4603-2F6C-8DC67301D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5E15849-5423-C650-8860-BAAF3231C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65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606">
        <p:fade/>
      </p:transition>
    </mc:Choice>
    <mc:Fallback xmlns="">
      <p:transition spd="med" advTm="35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Dental emergency? Use our Virtual Visits service!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494159-CA83-61B3-8E80-8C77A3C8E770}"/>
              </a:ext>
            </a:extLst>
          </p:cNvPr>
          <p:cNvSpPr txBox="1">
            <a:spLocks/>
          </p:cNvSpPr>
          <p:nvPr/>
        </p:nvSpPr>
        <p:spPr>
          <a:xfrm>
            <a:off x="271462" y="768096"/>
            <a:ext cx="5662111" cy="25842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Delta Dental Virtual Visits, delivered by TeleDentistry.com, provides 24/7 access to a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dentist, 365 days a year, for our members.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 can use Delta Dental Virtual Visits when: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having a dental emergency while on vacation,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during holidays, or away from home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needing access to a licensed dentist after hours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 if your dentist is unavailable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having a dental emergency and you do not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have an established dentist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D62EE8-673F-1A9B-068F-7E407C916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29" y="853550"/>
            <a:ext cx="3456971" cy="230464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9E865-DC02-8D1A-5858-B1D841906061}"/>
              </a:ext>
            </a:extLst>
          </p:cNvPr>
          <p:cNvSpPr txBox="1"/>
          <p:nvPr/>
        </p:nvSpPr>
        <p:spPr>
          <a:xfrm>
            <a:off x="818957" y="3739202"/>
            <a:ext cx="2350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Call: </a:t>
            </a:r>
            <a:r>
              <a:rPr lang="en-US" sz="1400" b="1" dirty="0">
                <a:solidFill>
                  <a:srgbClr val="43B02A"/>
                </a:solidFill>
                <a:latin typeface="+mj-lt"/>
              </a:rPr>
              <a:t>(866) 443-1882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Graphic 5" descr="Speaker phone with solid fill">
            <a:extLst>
              <a:ext uri="{FF2B5EF4-FFF2-40B4-BE49-F238E27FC236}">
                <a16:creationId xmlns:a16="http://schemas.microsoft.com/office/drawing/2014/main" id="{B832EA70-DEDD-0514-8A3B-1323854A8E7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208" y="3593014"/>
            <a:ext cx="563979" cy="528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B59567-9547-C032-12CE-AE4D7B40436D}"/>
              </a:ext>
            </a:extLst>
          </p:cNvPr>
          <p:cNvSpPr txBox="1"/>
          <p:nvPr/>
        </p:nvSpPr>
        <p:spPr>
          <a:xfrm>
            <a:off x="3860841" y="36314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Visit: </a:t>
            </a:r>
            <a:r>
              <a:rPr lang="en-US" sz="1400" dirty="0">
                <a:solidFill>
                  <a:srgbClr val="000000"/>
                </a:solidFill>
                <a:latin typeface="+mj-lt"/>
                <a:hlinkClick r:id="rId7"/>
              </a:rPr>
              <a:t>DeltaDentalNJ.com/VirtualVisits </a:t>
            </a:r>
            <a:br>
              <a:rPr lang="en-US" sz="1400" dirty="0">
                <a:solidFill>
                  <a:srgbClr val="000000"/>
                </a:solidFill>
                <a:latin typeface="+mj-lt"/>
              </a:rPr>
            </a:b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85EEBC-4918-7315-BB7B-CCA2C1659BA9}"/>
              </a:ext>
            </a:extLst>
          </p:cNvPr>
          <p:cNvGrpSpPr/>
          <p:nvPr/>
        </p:nvGrpSpPr>
        <p:grpSpPr>
          <a:xfrm>
            <a:off x="5410201" y="2838738"/>
            <a:ext cx="3733800" cy="661915"/>
            <a:chOff x="6041748" y="4148297"/>
            <a:chExt cx="3102252" cy="5499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20DF89-CC13-2EB5-A15C-AE8DA9EEC0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1748" y="4288056"/>
              <a:ext cx="3102252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D19CC7-AD1A-779E-A0A5-03673F870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595" y="4552730"/>
              <a:ext cx="2667405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61ECA6-3793-D176-61F0-4ECB9B91AC0F}"/>
                </a:ext>
              </a:extLst>
            </p:cNvPr>
            <p:cNvCxnSpPr>
              <a:cxnSpLocks/>
            </p:cNvCxnSpPr>
            <p:nvPr/>
          </p:nvCxnSpPr>
          <p:spPr>
            <a:xfrm>
              <a:off x="8872538" y="4148297"/>
              <a:ext cx="0" cy="549956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56F3A9F-2D89-07A3-BC75-646E3102F09C}"/>
              </a:ext>
            </a:extLst>
          </p:cNvPr>
          <p:cNvSpPr txBox="1">
            <a:spLocks/>
          </p:cNvSpPr>
          <p:nvPr/>
        </p:nvSpPr>
        <p:spPr>
          <a:xfrm>
            <a:off x="271462" y="4376875"/>
            <a:ext cx="7497830" cy="38000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Always try to access your regular dentist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before using this service. </a:t>
            </a:r>
          </a:p>
        </p:txBody>
      </p:sp>
      <p:pic>
        <p:nvPicPr>
          <p:cNvPr id="23" name="Picture 22" descr="A green rectangular object with a white border&#10;&#10;Description automatically generated">
            <a:extLst>
              <a:ext uri="{FF2B5EF4-FFF2-40B4-BE49-F238E27FC236}">
                <a16:creationId xmlns:a16="http://schemas.microsoft.com/office/drawing/2014/main" id="{C4C8FFCD-28F2-042F-BE51-2F746E041D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27" y="3703443"/>
            <a:ext cx="462139" cy="3077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6AA32E-BBAD-543F-F7D8-525321737DA1}"/>
              </a:ext>
            </a:extLst>
          </p:cNvPr>
          <p:cNvGrpSpPr/>
          <p:nvPr/>
        </p:nvGrpSpPr>
        <p:grpSpPr>
          <a:xfrm>
            <a:off x="8255670" y="3926585"/>
            <a:ext cx="628900" cy="628900"/>
            <a:chOff x="8379369" y="118427"/>
            <a:chExt cx="628900" cy="6289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7EBE39-8923-CF5A-73CE-31F1435CE644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F1B81DD-A586-304B-ABFC-EE307579FD70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23C713C-8F88-2B67-6A1C-EE6205E12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B812C55-8890-73D1-0789-FE3C26863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3E3344F-6E25-71CA-58FE-8E01DD172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36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962">
        <p:fade/>
      </p:transition>
    </mc:Choice>
    <mc:Fallback xmlns="">
      <p:transition spd="med" advTm="30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50" y="300772"/>
            <a:ext cx="8666070" cy="879365"/>
          </a:xfrm>
        </p:spPr>
        <p:txBody>
          <a:bodyPr/>
          <a:lstStyle/>
          <a:p>
            <a:r>
              <a:rPr lang="en-US" sz="4000" dirty="0"/>
              <a:t>Member experience</a:t>
            </a:r>
          </a:p>
        </p:txBody>
      </p:sp>
    </p:spTree>
    <p:extLst>
      <p:ext uri="{BB962C8B-B14F-4D97-AF65-F5344CB8AC3E}">
        <p14:creationId xmlns:p14="http://schemas.microsoft.com/office/powerpoint/2010/main" val="22937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Delta Dental ID card</a:t>
            </a:r>
          </a:p>
        </p:txBody>
      </p:sp>
      <p:pic>
        <p:nvPicPr>
          <p:cNvPr id="3" name="Picture 2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DFA0CB46-67D2-B221-52E0-E23B130623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-1"/>
          <a:stretch/>
        </p:blipFill>
        <p:spPr>
          <a:xfrm>
            <a:off x="2269" y="863824"/>
            <a:ext cx="3630314" cy="28078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D97B6E-F0C8-68AA-3F8F-DC027136E5BA}"/>
              </a:ext>
            </a:extLst>
          </p:cNvPr>
          <p:cNvSpPr/>
          <p:nvPr/>
        </p:nvSpPr>
        <p:spPr>
          <a:xfrm>
            <a:off x="3848986" y="1175610"/>
            <a:ext cx="50633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latin typeface="+mj-lt"/>
              </a:rPr>
              <a:t>A welcome letter including two copies of your ID card will be mailed to your home address prior to January 1, 2025.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latin typeface="+mj-lt"/>
              </a:rPr>
              <a:t>As of January 1st, you may download your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ID card from our mobile-friendly website by registering at </a:t>
            </a:r>
            <a:r>
              <a:rPr lang="en-US" sz="1600" dirty="0">
                <a:latin typeface="+mj-lt"/>
                <a:hlinkClick r:id="rId6"/>
              </a:rPr>
              <a:t>www.DeltaDentalNJ.com/Novartis</a:t>
            </a:r>
            <a:r>
              <a:rPr lang="en-US" sz="1600" dirty="0">
                <a:latin typeface="+mj-lt"/>
              </a:rPr>
              <a:t>  in our MySmile portal. 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latin typeface="+mj-lt"/>
              </a:rPr>
              <a:t>From our mobile app*, you can also email this card or even save it to your Apple Wallet.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64B24-4C7A-2A17-A308-631CD2153101}"/>
              </a:ext>
            </a:extLst>
          </p:cNvPr>
          <p:cNvSpPr txBox="1"/>
          <p:nvPr/>
        </p:nvSpPr>
        <p:spPr>
          <a:xfrm>
            <a:off x="693201" y="4591299"/>
            <a:ext cx="64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-114300"/>
            <a:r>
              <a:rPr lang="en-US" sz="1000" b="0" i="0" u="none" strike="noStrike" baseline="0" dirty="0">
                <a:latin typeface="+mj-lt"/>
              </a:rPr>
              <a:t>* To download Delta Dental’s mobile app on your device, visit the App Store (Apple) or Google Play (Android) and search for Delta Dental. </a:t>
            </a:r>
            <a:endParaRPr lang="en-US" sz="10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5EE47C-27CB-E253-41F5-4D1AE2E296AD}"/>
              </a:ext>
            </a:extLst>
          </p:cNvPr>
          <p:cNvGrpSpPr/>
          <p:nvPr/>
        </p:nvGrpSpPr>
        <p:grpSpPr>
          <a:xfrm flipH="1">
            <a:off x="0" y="3340676"/>
            <a:ext cx="3848986" cy="656506"/>
            <a:chOff x="5295014" y="3746046"/>
            <a:chExt cx="3848986" cy="6565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F4F245-8A82-1809-9105-786E850AB1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5014" y="3897758"/>
              <a:ext cx="3848986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1D3F867-CC21-6EA2-6602-C5DC48E7DE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1581" y="4228052"/>
              <a:ext cx="3402419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FB93E1-46DB-6B78-F78B-6687F2D8098F}"/>
                </a:ext>
              </a:extLst>
            </p:cNvPr>
            <p:cNvCxnSpPr>
              <a:cxnSpLocks/>
            </p:cNvCxnSpPr>
            <p:nvPr/>
          </p:nvCxnSpPr>
          <p:spPr>
            <a:xfrm>
              <a:off x="8872538" y="3746046"/>
              <a:ext cx="0" cy="656506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4EB941A-C202-C1DC-A3DA-395D6F273080}"/>
              </a:ext>
            </a:extLst>
          </p:cNvPr>
          <p:cNvGrpSpPr/>
          <p:nvPr/>
        </p:nvGrpSpPr>
        <p:grpSpPr>
          <a:xfrm>
            <a:off x="8255670" y="3926585"/>
            <a:ext cx="628900" cy="628900"/>
            <a:chOff x="8379369" y="118427"/>
            <a:chExt cx="628900" cy="6289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94432B-6798-8D6B-9214-C1F091A813A0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E79613-F3D4-DA2C-4E7B-8A9F49F7C5BB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0C721EF4-5118-FC90-F7FA-1452E8B2F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567A3650-00EA-F848-ABCE-18B57FCA6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932D3ABC-A5A0-1617-CBCA-F8E1C1887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55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256">
        <p:fade/>
      </p:transition>
    </mc:Choice>
    <mc:Fallback xmlns="">
      <p:transition spd="med" advTm="37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2" y="101009"/>
            <a:ext cx="8619626" cy="864064"/>
          </a:xfrm>
        </p:spPr>
        <p:txBody>
          <a:bodyPr/>
          <a:lstStyle/>
          <a:p>
            <a:r>
              <a:rPr lang="en-US" sz="2600" dirty="0"/>
              <a:t>Your MySmile</a:t>
            </a:r>
            <a:r>
              <a:rPr lang="en-US" sz="2800" dirty="0">
                <a:solidFill>
                  <a:srgbClr val="00B050"/>
                </a:solidFill>
                <a:latin typeface="+mj-lt"/>
                <a:cs typeface="Calibri Light" panose="020F0302020204030204" pitchFamily="34" charset="0"/>
              </a:rPr>
              <a:t>®</a:t>
            </a:r>
            <a:r>
              <a:rPr lang="en-US" sz="2600" dirty="0"/>
              <a:t> account has it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85" y="774245"/>
            <a:ext cx="8619626" cy="1328857"/>
          </a:xfrm>
          <a:ln>
            <a:noFill/>
            <a:prstDash val="sysDash"/>
          </a:ln>
        </p:spPr>
        <p:txBody>
          <a:bodyPr/>
          <a:lstStyle/>
          <a:p>
            <a:pPr marL="33020" marR="0" lvl="0" indent="0" algn="l" defTabSz="914400" rtl="0" eaLnBrk="1" fontAlgn="auto" latinLnBrk="0" hangingPunct="1">
              <a:lnSpc>
                <a:spcPct val="90000"/>
              </a:lnSpc>
              <a:spcAft>
                <a:spcPts val="300"/>
              </a:spcAft>
              <a:buClr>
                <a:srgbClr val="4CA24A"/>
              </a:buClr>
              <a:buSzPct val="100000"/>
              <a:buNone/>
              <a:tabLst/>
              <a:defRPr/>
            </a:pPr>
            <a:r>
              <a:rPr lang="en-US" sz="1600" dirty="0">
                <a:solidFill>
                  <a:schemeClr val="accent2"/>
                </a:solidFill>
                <a:latin typeface="+mj-lt"/>
                <a:cs typeface="Calibri Light" panose="020F0302020204030204" pitchFamily="34" charset="0"/>
              </a:rPr>
              <a:t>Easy-to-use dashboard to navigate your benefits: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047BF-F285-95F5-B759-633F10F6E422}"/>
              </a:ext>
            </a:extLst>
          </p:cNvPr>
          <p:cNvSpPr txBox="1"/>
          <p:nvPr/>
        </p:nvSpPr>
        <p:spPr>
          <a:xfrm>
            <a:off x="670975" y="1101024"/>
            <a:ext cx="4146312" cy="1569012"/>
          </a:xfrm>
          <a:prstGeom prst="rect">
            <a:avLst/>
          </a:prstGeom>
          <a:noFill/>
        </p:spPr>
        <p:txBody>
          <a:bodyPr wrap="square" lIns="0" rIns="0" numCol="1" spcCol="0" rtlCol="0">
            <a:noAutofit/>
          </a:bodyPr>
          <a:lstStyle/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View your coverage details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Check your dental claims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View and print your ID card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Review your treatment history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Find the right dentist for you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Get accurate estimates and more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3182070-8246-62D1-6102-E5EA1FFBFD1F}"/>
              </a:ext>
            </a:extLst>
          </p:cNvPr>
          <p:cNvSpPr txBox="1">
            <a:spLocks/>
          </p:cNvSpPr>
          <p:nvPr/>
        </p:nvSpPr>
        <p:spPr>
          <a:xfrm>
            <a:off x="226785" y="2828747"/>
            <a:ext cx="8619626" cy="41354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2pPr>
            <a:lvl3pPr marL="10890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4pPr>
            <a:lvl5pPr marL="20034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" indent="0">
              <a:lnSpc>
                <a:spcPct val="90000"/>
              </a:lnSpc>
              <a:spcAft>
                <a:spcPts val="300"/>
              </a:spcAft>
              <a:buClr>
                <a:srgbClr val="4CA24A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schemeClr val="accent2"/>
                </a:solidFill>
                <a:latin typeface="+mj-lt"/>
                <a:cs typeface="Calibri Light" panose="020F0302020204030204" pitchFamily="34" charset="0"/>
              </a:rPr>
              <a:t>Two simple ways to register for and then access MySmile®: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E64AE-B690-4F3A-28B9-2F2025E689AD}"/>
              </a:ext>
            </a:extLst>
          </p:cNvPr>
          <p:cNvGrpSpPr/>
          <p:nvPr/>
        </p:nvGrpSpPr>
        <p:grpSpPr>
          <a:xfrm>
            <a:off x="670974" y="3206372"/>
            <a:ext cx="5320393" cy="695671"/>
            <a:chOff x="709386" y="3015502"/>
            <a:chExt cx="5427943" cy="695671"/>
          </a:xfrm>
        </p:grpSpPr>
        <p:pic>
          <p:nvPicPr>
            <p:cNvPr id="30" name="Picture 29" descr="A green rectangular object with a white border&#10;&#10;Description automatically generated">
              <a:extLst>
                <a:ext uri="{FF2B5EF4-FFF2-40B4-BE49-F238E27FC236}">
                  <a16:creationId xmlns:a16="http://schemas.microsoft.com/office/drawing/2014/main" id="{9A906C6F-E6D0-65F8-E108-E502D613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86" y="3034324"/>
              <a:ext cx="567963" cy="378254"/>
            </a:xfrm>
            <a:prstGeom prst="rect">
              <a:avLst/>
            </a:prstGeom>
          </p:spPr>
        </p:pic>
        <p:pic>
          <p:nvPicPr>
            <p:cNvPr id="27" name="Picture 2">
              <a:hlinkClick r:id="rId6"/>
              <a:extLst>
                <a:ext uri="{FF2B5EF4-FFF2-40B4-BE49-F238E27FC236}">
                  <a16:creationId xmlns:a16="http://schemas.microsoft.com/office/drawing/2014/main" id="{B88740C2-7485-509F-0819-9355084C6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901" y="3408217"/>
              <a:ext cx="819797" cy="29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>
              <a:hlinkClick r:id="rId8"/>
              <a:extLst>
                <a:ext uri="{FF2B5EF4-FFF2-40B4-BE49-F238E27FC236}">
                  <a16:creationId xmlns:a16="http://schemas.microsoft.com/office/drawing/2014/main" id="{E890C48C-90E9-79BA-7F49-3A708136C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475" y="3408217"/>
              <a:ext cx="868477" cy="302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44984F-B8B4-E495-BFC1-AB55EDB1A501}"/>
                </a:ext>
              </a:extLst>
            </p:cNvPr>
            <p:cNvSpPr txBox="1"/>
            <p:nvPr/>
          </p:nvSpPr>
          <p:spPr>
            <a:xfrm>
              <a:off x="3792978" y="3090915"/>
              <a:ext cx="23443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Delta Dental Mobile App </a:t>
              </a:r>
            </a:p>
          </p:txBody>
        </p:sp>
        <p:pic>
          <p:nvPicPr>
            <p:cNvPr id="31" name="Picture 30" descr="A green rectangular object with a white background&#10;&#10;Description automatically generated">
              <a:extLst>
                <a:ext uri="{FF2B5EF4-FFF2-40B4-BE49-F238E27FC236}">
                  <a16:creationId xmlns:a16="http://schemas.microsoft.com/office/drawing/2014/main" id="{A974239C-B6FD-08D6-C332-4A7A45E39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210" y="3015502"/>
              <a:ext cx="256177" cy="472399"/>
            </a:xfrm>
            <a:prstGeom prst="rect">
              <a:avLst/>
            </a:prstGeom>
          </p:spPr>
        </p:pic>
        <p:sp>
          <p:nvSpPr>
            <p:cNvPr id="32" name="TextBox 31">
              <a:hlinkClick r:id="rId11"/>
              <a:extLst>
                <a:ext uri="{FF2B5EF4-FFF2-40B4-BE49-F238E27FC236}">
                  <a16:creationId xmlns:a16="http://schemas.microsoft.com/office/drawing/2014/main" id="{323E8152-96A1-F5BE-3526-4F098E0334B0}"/>
                </a:ext>
              </a:extLst>
            </p:cNvPr>
            <p:cNvSpPr txBox="1"/>
            <p:nvPr/>
          </p:nvSpPr>
          <p:spPr>
            <a:xfrm>
              <a:off x="1237797" y="3090915"/>
              <a:ext cx="20603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1" indent="-285750"/>
              <a:r>
                <a:rPr lang="en-US" sz="1200" u="sng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DeltaDentalNJ.com/Novartis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3DFA4C-7AF7-F4F0-D7CF-2BD4C04BD3BD}"/>
              </a:ext>
            </a:extLst>
          </p:cNvPr>
          <p:cNvGrpSpPr/>
          <p:nvPr/>
        </p:nvGrpSpPr>
        <p:grpSpPr>
          <a:xfrm>
            <a:off x="6767186" y="0"/>
            <a:ext cx="2095500" cy="3417004"/>
            <a:chOff x="6822164" y="0"/>
            <a:chExt cx="2095500" cy="341700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BE047F-96A7-6E3E-323B-A48262F3FDE7}"/>
                </a:ext>
              </a:extLst>
            </p:cNvPr>
            <p:cNvSpPr/>
            <p:nvPr/>
          </p:nvSpPr>
          <p:spPr>
            <a:xfrm>
              <a:off x="6822164" y="0"/>
              <a:ext cx="2095500" cy="32063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E115DE22-3438-28F9-5BD8-E7A19135DBDE}"/>
                </a:ext>
              </a:extLst>
            </p:cNvPr>
            <p:cNvSpPr txBox="1">
              <a:spLocks/>
            </p:cNvSpPr>
            <p:nvPr/>
          </p:nvSpPr>
          <p:spPr>
            <a:xfrm>
              <a:off x="6982361" y="396689"/>
              <a:ext cx="1785264" cy="3020315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lIns="91440" tIns="45720" rIns="91440" bIns="45720" rtlCol="0">
              <a:noAutofit/>
            </a:bodyPr>
            <a:lstStyle>
              <a:lvl1pPr marL="174625" indent="-17462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Gotham Book" pitchFamily="50" charset="0"/>
                  <a:ea typeface="+mn-ea"/>
                  <a:cs typeface="+mn-cs"/>
                </a:defRPr>
              </a:lvl1pPr>
              <a:lvl2pPr marL="631825" indent="-17462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Gotham Book" pitchFamily="50" charset="0"/>
                  <a:ea typeface="+mn-ea"/>
                  <a:cs typeface="+mn-cs"/>
                </a:defRPr>
              </a:lvl2pPr>
              <a:lvl3pPr marL="1089025" indent="-17462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Gotham Book" pitchFamily="50" charset="0"/>
                  <a:ea typeface="+mn-ea"/>
                  <a:cs typeface="+mn-cs"/>
                </a:defRPr>
              </a:lvl3pPr>
              <a:lvl4pPr marL="1546225" indent="-17462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Gotham Book" pitchFamily="50" charset="0"/>
                  <a:ea typeface="+mn-ea"/>
                  <a:cs typeface="+mn-cs"/>
                </a:defRPr>
              </a:lvl4pPr>
              <a:lvl5pPr marL="2003425" indent="-17462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Gotham Book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020" indent="0">
                <a:lnSpc>
                  <a:spcPct val="90000"/>
                </a:lnSpc>
                <a:spcAft>
                  <a:spcPts val="300"/>
                </a:spcAft>
                <a:buClr>
                  <a:srgbClr val="4CA24A"/>
                </a:buClr>
                <a:buSzPct val="100000"/>
                <a:buFont typeface="Arial" panose="020B0604020202020204" pitchFamily="34" charset="0"/>
                <a:buNone/>
                <a:defRPr/>
              </a:pPr>
              <a:r>
                <a:rPr lang="en-US" sz="1600" dirty="0">
                  <a:solidFill>
                    <a:schemeClr val="accent2"/>
                  </a:solidFill>
                  <a:latin typeface="+mj-lt"/>
                  <a:cs typeface="Calibri Light" panose="020F0302020204030204" pitchFamily="34" charset="0"/>
                </a:rPr>
                <a:t>Watch these handy videos:</a:t>
              </a:r>
            </a:p>
            <a:p>
              <a:pPr marL="68263" marR="0" lvl="0" indent="0">
                <a:spcBef>
                  <a:spcPts val="1200"/>
                </a:spcBef>
                <a:spcAft>
                  <a:spcPts val="0"/>
                </a:spcAft>
                <a:buSzPts val="1000"/>
                <a:buNone/>
              </a:pPr>
              <a:r>
                <a:rPr lang="en-US" sz="1400" u="sng" dirty="0">
                  <a:solidFill>
                    <a:srgbClr val="00ACC9"/>
                  </a:solidFill>
                  <a:effectLst/>
                  <a:latin typeface="+mj-lt"/>
                  <a:ea typeface="Times New Roman" panose="02020603050405020304" pitchFamily="18" charset="0"/>
                  <a:hlinkClick r:id="rId12"/>
                </a:rPr>
                <a:t>Navigating the website</a:t>
              </a:r>
              <a:endParaRPr lang="en-US" sz="1400" dirty="0">
                <a:effectLst/>
                <a:latin typeface="+mj-lt"/>
                <a:ea typeface="Calibri" panose="020F0502020204030204" pitchFamily="34" charset="0"/>
              </a:endParaRPr>
            </a:p>
            <a:p>
              <a:pPr marL="68263" marR="0" lvl="0" indent="0">
                <a:spcBef>
                  <a:spcPts val="1200"/>
                </a:spcBef>
                <a:spcAft>
                  <a:spcPts val="0"/>
                </a:spcAft>
                <a:buSzPts val="1000"/>
                <a:buNone/>
              </a:pPr>
              <a:r>
                <a:rPr lang="en-US" sz="1400" u="sng" dirty="0">
                  <a:solidFill>
                    <a:srgbClr val="00ACC9"/>
                  </a:solidFill>
                  <a:effectLst/>
                  <a:latin typeface="+mj-lt"/>
                  <a:ea typeface="Times New Roman" panose="02020603050405020304" pitchFamily="18" charset="0"/>
                  <a:hlinkClick r:id="rId13"/>
                </a:rPr>
                <a:t>Your Explanation of Benefits (EOB) Explained</a:t>
              </a:r>
              <a:endParaRPr lang="en-US" sz="1400" dirty="0">
                <a:effectLst/>
                <a:latin typeface="+mj-lt"/>
                <a:ea typeface="Calibri" panose="020F0502020204030204" pitchFamily="34" charset="0"/>
              </a:endParaRPr>
            </a:p>
            <a:p>
              <a:pPr marL="68263" marR="0" lvl="0" indent="0">
                <a:spcBef>
                  <a:spcPts val="1200"/>
                </a:spcBef>
                <a:spcAft>
                  <a:spcPts val="0"/>
                </a:spcAft>
                <a:buSzPts val="1000"/>
                <a:buNone/>
              </a:pPr>
              <a:r>
                <a:rPr lang="en-US" sz="1400" u="sng" dirty="0">
                  <a:solidFill>
                    <a:srgbClr val="00ACC9"/>
                  </a:solidFill>
                  <a:effectLst/>
                  <a:latin typeface="+mj-lt"/>
                  <a:ea typeface="Times New Roman" panose="02020603050405020304" pitchFamily="18" charset="0"/>
                  <a:hlinkClick r:id="rId14"/>
                </a:rPr>
                <a:t>Why it pays to stay in network</a:t>
              </a:r>
              <a:endParaRPr lang="en-US" sz="1400" dirty="0">
                <a:effectLst/>
                <a:latin typeface="+mj-lt"/>
                <a:ea typeface="Calibri" panose="020F0502020204030204" pitchFamily="34" charset="0"/>
              </a:endParaRPr>
            </a:p>
            <a:p>
              <a:pPr marL="33020" indent="0">
                <a:lnSpc>
                  <a:spcPct val="90000"/>
                </a:lnSpc>
                <a:spcBef>
                  <a:spcPts val="500"/>
                </a:spcBef>
                <a:buClr>
                  <a:srgbClr val="4CA24A"/>
                </a:buClr>
                <a:buSzPct val="100000"/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49E6E8-67A9-4C48-3701-F243346C7A5C}"/>
              </a:ext>
            </a:extLst>
          </p:cNvPr>
          <p:cNvSpPr txBox="1"/>
          <p:nvPr/>
        </p:nvSpPr>
        <p:spPr>
          <a:xfrm>
            <a:off x="676891" y="3928389"/>
            <a:ext cx="6256928" cy="911349"/>
          </a:xfrm>
          <a:prstGeom prst="rect">
            <a:avLst/>
          </a:prstGeom>
          <a:noFill/>
        </p:spPr>
        <p:txBody>
          <a:bodyPr wrap="square" lIns="0" rIns="0" numCol="1" spcCol="0" rtlCol="0">
            <a:noAutofit/>
          </a:bodyPr>
          <a:lstStyle/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Use the same log in for both the website and app.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subscriber and any adult dependents on the plan can create their MySmile® account with or without an ID number.</a:t>
            </a:r>
          </a:p>
          <a:p>
            <a:pPr marL="173038" indent="-173038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BD04E-3D43-9966-91E8-5DD953FB6E3D}"/>
              </a:ext>
            </a:extLst>
          </p:cNvPr>
          <p:cNvGrpSpPr/>
          <p:nvPr/>
        </p:nvGrpSpPr>
        <p:grpSpPr>
          <a:xfrm>
            <a:off x="8255670" y="3926585"/>
            <a:ext cx="628900" cy="628900"/>
            <a:chOff x="8379369" y="118427"/>
            <a:chExt cx="628900" cy="6289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F30773-0BBC-016F-0080-FE4E9F6B867C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AEA1F7-B48F-8C1E-8C67-26F17760ECDC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E248B1C9-55C2-9E9D-E05A-8E229877B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207687D-62FD-CFD6-A900-CB95AE0D7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AAF9045C-166A-09E5-D256-481A8A0CC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11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050">
        <p:fade/>
      </p:transition>
    </mc:Choice>
    <mc:Fallback xmlns="">
      <p:transition spd="med" advTm="46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50" y="300772"/>
            <a:ext cx="8666070" cy="879365"/>
          </a:xfrm>
        </p:spPr>
        <p:txBody>
          <a:bodyPr/>
          <a:lstStyle/>
          <a:p>
            <a:r>
              <a:rPr lang="en-US" sz="4000" dirty="0"/>
              <a:t>Delta Dental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0113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Connecting with Delta Dental of New Jersey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E8EE0-BF28-B535-32A2-D5C38F296D0C}"/>
              </a:ext>
            </a:extLst>
          </p:cNvPr>
          <p:cNvSpPr txBox="1"/>
          <p:nvPr/>
        </p:nvSpPr>
        <p:spPr>
          <a:xfrm>
            <a:off x="5124623" y="1102424"/>
            <a:ext cx="37569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/>
            <a:r>
              <a:rPr lang="en-US" sz="1400" dirty="0">
                <a:solidFill>
                  <a:schemeClr val="accent1"/>
                </a:solidFill>
                <a:latin typeface="Gotham Medium" panose="02000604030000020004" pitchFamily="50" charset="0"/>
              </a:rPr>
              <a:t>800-543-0584</a:t>
            </a:r>
          </a:p>
          <a:p>
            <a:pPr marL="285750" lvl="1" indent="-285750"/>
            <a:r>
              <a:rPr lang="en-US" sz="1400" b="0" i="0" dirty="0">
                <a:effectLst/>
                <a:latin typeface="+mj-lt"/>
              </a:rPr>
              <a:t>8:00 a.m. - 6:30 p.m. EST Mon. – Thurs.  </a:t>
            </a:r>
          </a:p>
          <a:p>
            <a:pPr marL="285750" lvl="1" indent="-285750"/>
            <a:r>
              <a:rPr lang="en-US" sz="1400" b="0" i="0" dirty="0">
                <a:effectLst/>
                <a:latin typeface="+mj-lt"/>
              </a:rPr>
              <a:t>8:00 a.m. - 5:00 p.m. EST Fri.            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2">
            <a:hlinkClick r:id="rId5"/>
            <a:extLst>
              <a:ext uri="{FF2B5EF4-FFF2-40B4-BE49-F238E27FC236}">
                <a16:creationId xmlns:a16="http://schemas.microsoft.com/office/drawing/2014/main" id="{1B78B8D8-FDB1-C689-27C6-F594021E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03" y="3641548"/>
            <a:ext cx="819797" cy="2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hlinkClick r:id="rId7"/>
            <a:extLst>
              <a:ext uri="{FF2B5EF4-FFF2-40B4-BE49-F238E27FC236}">
                <a16:creationId xmlns:a16="http://schemas.microsoft.com/office/drawing/2014/main" id="{6C5A0769-DB38-DC6C-DF0D-AB574200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98" y="3641548"/>
            <a:ext cx="819797" cy="2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1680B1-3208-E56E-D7FB-1BDA8BD1614D}"/>
              </a:ext>
            </a:extLst>
          </p:cNvPr>
          <p:cNvSpPr txBox="1"/>
          <p:nvPr/>
        </p:nvSpPr>
        <p:spPr>
          <a:xfrm>
            <a:off x="5124623" y="3367466"/>
            <a:ext cx="234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Delta Dental Mobile App </a:t>
            </a:r>
          </a:p>
        </p:txBody>
      </p:sp>
      <p:pic>
        <p:nvPicPr>
          <p:cNvPr id="16" name="Picture 15" descr="A green envelope with a white symbol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B542DED0-06EC-2696-2746-AA126FAD97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34" y="2112340"/>
            <a:ext cx="430159" cy="254423"/>
          </a:xfrm>
          <a:prstGeom prst="rect">
            <a:avLst/>
          </a:prstGeom>
        </p:spPr>
      </p:pic>
      <p:pic>
        <p:nvPicPr>
          <p:cNvPr id="17" name="Picture 16" descr="A green rectangular object with a white border&#10;&#10;Description automatically generated">
            <a:extLst>
              <a:ext uri="{FF2B5EF4-FFF2-40B4-BE49-F238E27FC236}">
                <a16:creationId xmlns:a16="http://schemas.microsoft.com/office/drawing/2014/main" id="{EEAFCDF6-FCFA-BEF7-4CF3-ED1F6F92D3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32" y="2704692"/>
            <a:ext cx="567963" cy="378254"/>
          </a:xfrm>
          <a:prstGeom prst="rect">
            <a:avLst/>
          </a:prstGeom>
        </p:spPr>
      </p:pic>
      <p:pic>
        <p:nvPicPr>
          <p:cNvPr id="19" name="Picture 18" descr="A green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D7D4F3A0-0F0C-DA18-5681-9DCAD17420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6" y="1114443"/>
            <a:ext cx="346075" cy="638175"/>
          </a:xfrm>
          <a:prstGeom prst="rect">
            <a:avLst/>
          </a:prstGeom>
        </p:spPr>
      </p:pic>
      <p:pic>
        <p:nvPicPr>
          <p:cNvPr id="24" name="Picture 23" descr="A green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0E5C2DFF-053F-C52D-EAB7-431752316F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6" y="3354666"/>
            <a:ext cx="346075" cy="6381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6E9D93-ED1F-90F7-D2DE-E20F30CF75C0}"/>
              </a:ext>
            </a:extLst>
          </p:cNvPr>
          <p:cNvSpPr txBox="1"/>
          <p:nvPr/>
        </p:nvSpPr>
        <p:spPr>
          <a:xfrm>
            <a:off x="5124622" y="2742532"/>
            <a:ext cx="31580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/>
            <a:r>
              <a:rPr lang="en-US" sz="1400" dirty="0">
                <a:solidFill>
                  <a:schemeClr val="accent1"/>
                </a:solidFill>
                <a:latin typeface="Gotham Medium" panose="02000604030000020004" pitchFamily="50" charset="0"/>
                <a:hlinkClick r:id="rId13"/>
              </a:rPr>
              <a:t>DeltaDentalNJ.com/Novartis</a:t>
            </a:r>
            <a:r>
              <a:rPr lang="en-US" sz="1400" dirty="0">
                <a:solidFill>
                  <a:schemeClr val="accent1"/>
                </a:solidFill>
                <a:latin typeface="Gotham Medium" panose="02000604030000020004" pitchFamily="50" charset="0"/>
              </a:rPr>
              <a:t>	 </a:t>
            </a:r>
          </a:p>
        </p:txBody>
      </p:sp>
      <p:pic>
        <p:nvPicPr>
          <p:cNvPr id="5" name="Content Placeholder 4" descr="A person wearing a headset and talking to a customer&#10;&#10;Description automatically generated">
            <a:extLst>
              <a:ext uri="{FF2B5EF4-FFF2-40B4-BE49-F238E27FC236}">
                <a16:creationId xmlns:a16="http://schemas.microsoft.com/office/drawing/2014/main" id="{5E4A82C6-0F73-3B87-1BB0-8DAD5676A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14457" r="-61" b="15678"/>
          <a:stretch/>
        </p:blipFill>
        <p:spPr>
          <a:xfrm flipH="1">
            <a:off x="0" y="852767"/>
            <a:ext cx="3524484" cy="24395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BE49AE-DC43-1CCB-A74F-D9EB442134EA}"/>
              </a:ext>
            </a:extLst>
          </p:cNvPr>
          <p:cNvSpPr txBox="1"/>
          <p:nvPr/>
        </p:nvSpPr>
        <p:spPr>
          <a:xfrm>
            <a:off x="359337" y="3184223"/>
            <a:ext cx="3698535" cy="12950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bIns="137160" anchor="ctr" anchorCtr="0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2400" dirty="0">
                <a:solidFill>
                  <a:schemeClr val="accent2"/>
                </a:solidFill>
                <a:latin typeface="+mj-lt"/>
              </a:rPr>
              <a:t>Novartis Corporation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Your group number is</a:t>
            </a:r>
          </a:p>
          <a:p>
            <a:pPr algn="ctr">
              <a:spcBef>
                <a:spcPts val="200"/>
              </a:spcBef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09776</a:t>
            </a:r>
            <a:r>
              <a:rPr lang="en-US" sz="1800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6D159-A0FC-EAB5-8A91-02119F67BE38}"/>
              </a:ext>
            </a:extLst>
          </p:cNvPr>
          <p:cNvSpPr txBox="1"/>
          <p:nvPr/>
        </p:nvSpPr>
        <p:spPr>
          <a:xfrm>
            <a:off x="5124623" y="2085662"/>
            <a:ext cx="1742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/>
            <a:r>
              <a:rPr lang="en-US" sz="1400" dirty="0">
                <a:latin typeface="Gotham Medium" panose="02000604030000020004" pitchFamily="50" charset="0"/>
                <a:hlinkClick r:id="rId9"/>
              </a:rPr>
              <a:t>Email us</a:t>
            </a:r>
            <a:endParaRPr lang="en-US" sz="1400" dirty="0">
              <a:latin typeface="Gotham Medium" panose="02000604030000020004" pitchFamily="50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539B2-2A09-10F9-AFDF-9271686AF548}"/>
              </a:ext>
            </a:extLst>
          </p:cNvPr>
          <p:cNvGrpSpPr/>
          <p:nvPr/>
        </p:nvGrpSpPr>
        <p:grpSpPr>
          <a:xfrm>
            <a:off x="8246145" y="3964685"/>
            <a:ext cx="628900" cy="628900"/>
            <a:chOff x="8379369" y="118427"/>
            <a:chExt cx="628900" cy="6289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422EDE-FAAE-32B2-08C3-DCF03A53FA62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B89AA8-F2E2-24E3-E987-5E970FBA77CB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598E22A8-1738-E556-5289-208B72794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5ABABB5F-40D3-9B5B-0ABD-9D153F4BD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24199675-5F73-A796-B953-8E90D4386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81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554">
        <p:fade/>
      </p:transition>
    </mc:Choice>
    <mc:Fallback xmlns="">
      <p:transition spd="med" advTm="32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50" y="300772"/>
            <a:ext cx="8666070" cy="1589443"/>
          </a:xfrm>
        </p:spPr>
        <p:txBody>
          <a:bodyPr/>
          <a:lstStyle/>
          <a:p>
            <a:r>
              <a:rPr lang="en-US" sz="4000" dirty="0"/>
              <a:t>Oral health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63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EE48260-ADFB-7FE2-50D3-9FE06B3C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0772"/>
            <a:ext cx="7886700" cy="568214"/>
          </a:xfr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2DB035"/>
                </a:solidFill>
                <a:latin typeface="Gotham Light"/>
              </a:rPr>
              <a:t>Educational member resources</a:t>
            </a:r>
            <a:endParaRPr lang="en-GB" sz="3000" dirty="0">
              <a:solidFill>
                <a:srgbClr val="2DB035"/>
              </a:solidFill>
              <a:latin typeface="Gotham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91B82D-2093-637F-BDEC-3B0E9470EC57}"/>
              </a:ext>
            </a:extLst>
          </p:cNvPr>
          <p:cNvSpPr txBox="1"/>
          <p:nvPr/>
        </p:nvSpPr>
        <p:spPr>
          <a:xfrm>
            <a:off x="5713712" y="842018"/>
            <a:ext cx="3004588" cy="37394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665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3B02A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41300" marR="0" lvl="0" indent="-24130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43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/>
                <a:ea typeface="+mn-ea"/>
                <a:cs typeface="+mn-cs"/>
                <a:hlinkClick r:id="rId5"/>
              </a:rPr>
              <a:t>Dental Central</a:t>
            </a:r>
          </a:p>
          <a:p>
            <a:pPr marL="241300" marR="0" lvl="0" indent="-24130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43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/>
                <a:ea typeface="+mn-ea"/>
                <a:cs typeface="+mn-cs"/>
                <a:hlinkClick r:id="rId6"/>
              </a:rPr>
              <a:t>Oral health library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  <a:p>
            <a:pPr marL="241300" marR="0" lvl="0" indent="-24130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43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/>
                <a:ea typeface="+mn-ea"/>
                <a:cs typeface="+mn-cs"/>
                <a:hlinkClick r:id="rId7"/>
              </a:rPr>
              <a:t>Captain Supertooth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  <a:p>
            <a:pPr marL="241300" marR="0" lvl="0" indent="-24130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43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/>
                <a:ea typeface="+mn-ea"/>
                <a:cs typeface="+mn-cs"/>
                <a:hlinkClick r:id="rId8"/>
              </a:rPr>
              <a:t>grin! Magazine</a:t>
            </a:r>
            <a:endParaRPr lang="en-US" sz="1600" dirty="0">
              <a:solidFill>
                <a:srgbClr val="000000"/>
              </a:solidFill>
              <a:latin typeface="Gotham Light"/>
            </a:endParaRPr>
          </a:p>
          <a:p>
            <a:pPr marL="241300" indent="-241300" defTabSz="914378">
              <a:lnSpc>
                <a:spcPct val="150000"/>
              </a:lnSpc>
              <a:spcAft>
                <a:spcPts val="600"/>
              </a:spcAft>
              <a:buClr>
                <a:srgbClr val="43B02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73D82"/>
                </a:solidFill>
                <a:effectLst/>
                <a:uLnTx/>
                <a:uFillTx/>
                <a:latin typeface="+mj-lt"/>
                <a:cs typeface="Calibri Light" panose="020F03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MyDentalScore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 Light" panose="020F03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 Light" panose="020F0302020204030204" pitchFamily="34" charset="0"/>
            </a:endParaRPr>
          </a:p>
          <a:p>
            <a:pPr marL="241300" indent="-241300" defTabSz="914378">
              <a:lnSpc>
                <a:spcPct val="150000"/>
              </a:lnSpc>
              <a:spcAft>
                <a:spcPts val="600"/>
              </a:spcAft>
              <a:buClr>
                <a:srgbClr val="43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Gotham Light"/>
                <a:hlinkClick r:id="rId10"/>
              </a:rPr>
              <a:t>Wellness articles</a:t>
            </a:r>
          </a:p>
          <a:p>
            <a:pPr defTabSz="914378">
              <a:lnSpc>
                <a:spcPct val="150000"/>
              </a:lnSpc>
              <a:spcAft>
                <a:spcPts val="600"/>
              </a:spcAft>
              <a:buClr>
                <a:srgbClr val="43B02A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 Light" panose="020F030202020403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  <a:p>
            <a:pPr marL="631190" marR="0" lvl="1" indent="-17399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3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Light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2DBB1-5D1A-B5D2-8648-6DEC1FB060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18452">
            <a:off x="908087" y="1082429"/>
            <a:ext cx="2579486" cy="300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1E160-7756-792C-4484-084C813B2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35749">
            <a:off x="2721053" y="1456800"/>
            <a:ext cx="2404380" cy="311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825BDF-4E6E-FDA8-5730-7D53A4E4215F}"/>
              </a:ext>
            </a:extLst>
          </p:cNvPr>
          <p:cNvGrpSpPr/>
          <p:nvPr/>
        </p:nvGrpSpPr>
        <p:grpSpPr>
          <a:xfrm>
            <a:off x="8255670" y="3926585"/>
            <a:ext cx="628900" cy="628900"/>
            <a:chOff x="8379369" y="118427"/>
            <a:chExt cx="628900" cy="6289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57FAC1-85E2-D2EC-52F2-327D830A0386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DB77CDD-CADE-0865-01C9-59086A6D8BA9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305C441B-DD2A-1506-1141-E900B9301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C8CE6E11-9FE1-2E77-86CB-E4C9C1117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12D1490-88D7-2D41-BE58-17F4441EC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7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37">
        <p:fade/>
      </p:transition>
    </mc:Choice>
    <mc:Fallback xmlns="">
      <p:transition spd="med" advTm="32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Getting the most from your Delta Dental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12" y="965170"/>
            <a:ext cx="8619626" cy="2958561"/>
          </a:xfrm>
          <a:ln>
            <a:noFill/>
            <a:prstDash val="sysDash"/>
          </a:ln>
        </p:spPr>
        <p:txBody>
          <a:bodyPr numCol="2" spcCol="27432"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5" action="ppaction://hlinksldjump"/>
              </a:rPr>
              <a:t>Available networks 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6" action="ppaction://hlinksldjump"/>
              </a:rPr>
              <a:t>Your dental plan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7" action="ppaction://hlinksldjump"/>
              </a:rPr>
              <a:t>Benefit enhancements: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</a:rPr>
              <a:t>Integrated Care Enhancement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</a:rPr>
              <a:t>Oral Health Enhancement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</a:rPr>
              <a:t>Special Health Care Needs benefit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</a:rPr>
              <a:t>Virtual Visits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8" action="ppaction://hlinksldjump"/>
              </a:rPr>
              <a:t>Member experience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9" action="ppaction://hlinksldjump"/>
              </a:rPr>
              <a:t>ID cards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10" action="ppaction://hlinksldjump"/>
              </a:rPr>
              <a:t>Contact Delta Dental 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hlinkClick r:id="rId11" action="ppaction://hlinksldjump"/>
              </a:rPr>
              <a:t>Oral health information 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62901-598E-7129-B40E-B07726FBABDD}"/>
              </a:ext>
            </a:extLst>
          </p:cNvPr>
          <p:cNvSpPr txBox="1"/>
          <p:nvPr/>
        </p:nvSpPr>
        <p:spPr>
          <a:xfrm>
            <a:off x="2382043" y="4061044"/>
            <a:ext cx="3978472" cy="646330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Throughout this deck, this symbol indicates clickable links or screenshots on a page. Click on a topic on this slide and you will be link directly to the corresponding chapter.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E0326A-BF63-FA3B-C313-78BF0DC2D3D0}"/>
              </a:ext>
            </a:extLst>
          </p:cNvPr>
          <p:cNvCxnSpPr>
            <a:cxnSpLocks/>
          </p:cNvCxnSpPr>
          <p:nvPr/>
        </p:nvCxnSpPr>
        <p:spPr>
          <a:xfrm flipH="1">
            <a:off x="2382043" y="4697604"/>
            <a:ext cx="3737163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36BF291-7CF1-FE24-CB47-2B16188DDDC0}"/>
              </a:ext>
            </a:extLst>
          </p:cNvPr>
          <p:cNvGrpSpPr/>
          <p:nvPr/>
        </p:nvGrpSpPr>
        <p:grpSpPr>
          <a:xfrm>
            <a:off x="1753143" y="4089511"/>
            <a:ext cx="628900" cy="628900"/>
            <a:chOff x="8379369" y="118427"/>
            <a:chExt cx="628900" cy="6289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C87AB1-C0FB-0DD4-74AE-F1C9A2FFCC11}"/>
                </a:ext>
              </a:extLst>
            </p:cNvPr>
            <p:cNvSpPr/>
            <p:nvPr/>
          </p:nvSpPr>
          <p:spPr>
            <a:xfrm>
              <a:off x="8379369" y="118427"/>
              <a:ext cx="628900" cy="628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50892E-8721-3AB6-CD29-B5FFF55C9861}"/>
                </a:ext>
              </a:extLst>
            </p:cNvPr>
            <p:cNvGrpSpPr/>
            <p:nvPr/>
          </p:nvGrpSpPr>
          <p:grpSpPr>
            <a:xfrm rot="1359188">
              <a:off x="8407564" y="264302"/>
              <a:ext cx="516318" cy="335083"/>
              <a:chOff x="7565877" y="3629838"/>
              <a:chExt cx="1389765" cy="829987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3A9DEFAF-A449-648C-22EE-3F42EC799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8873338">
                <a:off x="8037556" y="3567696"/>
                <a:ext cx="696340" cy="1081489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8C68A885-4BBD-124D-3384-02060C2BA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18873338">
                <a:off x="7845766" y="3349949"/>
                <a:ext cx="829987" cy="1389765"/>
              </a:xfrm>
              <a:prstGeom prst="rect">
                <a:avLst/>
              </a:prstGeom>
            </p:spPr>
          </p:pic>
        </p:grp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5914ACA-2E96-D385-D6DE-75C4A1C88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97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571">
        <p:fade/>
      </p:transition>
    </mc:Choice>
    <mc:Fallback xmlns="">
      <p:transition spd="med" advTm="42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0026"/>
            <a:ext cx="5487988" cy="2518410"/>
          </a:xfrm>
        </p:spPr>
        <p:txBody>
          <a:bodyPr/>
          <a:lstStyle/>
          <a:p>
            <a:pPr algn="ctr"/>
            <a:r>
              <a:rPr lang="en-US" sz="5400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8D4701-A156-DDB4-55DC-29EC4BBF0C74}"/>
              </a:ext>
            </a:extLst>
          </p:cNvPr>
          <p:cNvSpPr txBox="1"/>
          <p:nvPr/>
        </p:nvSpPr>
        <p:spPr>
          <a:xfrm>
            <a:off x="1708550" y="2331650"/>
            <a:ext cx="56066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</a:rPr>
              <a:t>Log into your </a:t>
            </a:r>
            <a:r>
              <a:rPr lang="en-US" sz="2800" b="1" dirty="0">
                <a:solidFill>
                  <a:schemeClr val="bg1"/>
                </a:solidFill>
              </a:rPr>
              <a:t>MySmile® portal 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or</a:t>
            </a:r>
          </a:p>
          <a:p>
            <a:pPr algn="ct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</a:rPr>
              <a:t>Contact us at </a:t>
            </a:r>
            <a:r>
              <a:rPr lang="en-US" sz="2800" b="1" dirty="0">
                <a:solidFill>
                  <a:schemeClr val="bg1"/>
                </a:solidFill>
              </a:rPr>
              <a:t>800-543-0584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621E6D-157C-7F0E-0FB7-E2533E03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91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55">
        <p:fade/>
      </p:transition>
    </mc:Choice>
    <mc:Fallback xmlns="">
      <p:transition spd="med" advTm="13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50" y="292608"/>
            <a:ext cx="8666070" cy="879365"/>
          </a:xfrm>
        </p:spPr>
        <p:txBody>
          <a:bodyPr/>
          <a:lstStyle/>
          <a:p>
            <a:r>
              <a:rPr lang="en-US" sz="4000" dirty="0"/>
              <a:t>Nationwide networks</a:t>
            </a:r>
          </a:p>
        </p:txBody>
      </p:sp>
    </p:spTree>
    <p:extLst>
      <p:ext uri="{BB962C8B-B14F-4D97-AF65-F5344CB8AC3E}">
        <p14:creationId xmlns:p14="http://schemas.microsoft.com/office/powerpoint/2010/main" val="3552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DA80F2-1C38-4E40-B3BF-E87B9579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427"/>
            <a:ext cx="8619626" cy="507215"/>
          </a:xfrm>
        </p:spPr>
        <p:txBody>
          <a:bodyPr>
            <a:noAutofit/>
          </a:bodyPr>
          <a:lstStyle/>
          <a:p>
            <a:r>
              <a:rPr lang="en-US" sz="2600" spc="-50" dirty="0"/>
              <a:t>Delta Dental PPO Plus Premier™ nationwide networks</a:t>
            </a:r>
            <a:endParaRPr lang="en-US" sz="26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5C4E-040B-75D0-F733-75009D2DFBC9}"/>
              </a:ext>
            </a:extLst>
          </p:cNvPr>
          <p:cNvSpPr/>
          <p:nvPr/>
        </p:nvSpPr>
        <p:spPr>
          <a:xfrm>
            <a:off x="352287" y="1442224"/>
            <a:ext cx="263347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Large choice of network providers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Dentist’s fees are capped, so </a:t>
            </a:r>
            <a:r>
              <a:rPr lang="en-US" sz="1300" dirty="0">
                <a:solidFill>
                  <a:schemeClr val="accent2"/>
                </a:solidFill>
                <a:latin typeface="+mj-lt"/>
              </a:rPr>
              <a:t>your annual maximum stretches farther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Lowest out-of-pocket cost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>
                <a:solidFill>
                  <a:schemeClr val="accent2"/>
                </a:solidFill>
                <a:latin typeface="+mj-lt"/>
              </a:rPr>
              <a:t>No hassle! 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Dentists are paid directly by Delta Dental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41B643-FACA-790A-293E-913E5B7FE204}"/>
              </a:ext>
            </a:extLst>
          </p:cNvPr>
          <p:cNvSpPr/>
          <p:nvPr/>
        </p:nvSpPr>
        <p:spPr>
          <a:xfrm>
            <a:off x="6155235" y="1442224"/>
            <a:ext cx="2633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Freedom to choose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Highest out-of-pocket cost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 are responsible for submitting the claim form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 are responsible for making payments to </a:t>
            </a:r>
            <a:b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dentist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CD2511-3ADA-F3A1-107D-B0A6CBEEEA73}"/>
              </a:ext>
            </a:extLst>
          </p:cNvPr>
          <p:cNvSpPr/>
          <p:nvPr/>
        </p:nvSpPr>
        <p:spPr>
          <a:xfrm>
            <a:off x="3249252" y="1437857"/>
            <a:ext cx="2633472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Largest choice of network providers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>
                <a:solidFill>
                  <a:srgbClr val="000000"/>
                </a:solidFill>
                <a:latin typeface="+mj-lt"/>
              </a:rPr>
              <a:t>Dentist fees are capped, but not as discounted as PPO dentists, so your annual plan maximum will not go as far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Slightly higher out-of-pocket cost</a:t>
            </a:r>
          </a:p>
          <a:p>
            <a:pPr marL="171450" indent="-171450"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accent2"/>
                </a:solidFill>
                <a:latin typeface="+mj-lt"/>
              </a:rPr>
              <a:t>No hassle! </a:t>
            </a:r>
            <a:r>
              <a:rPr lang="en-US" sz="1300" dirty="0">
                <a:solidFill>
                  <a:srgbClr val="000000"/>
                </a:solidFill>
                <a:latin typeface="+mj-lt"/>
              </a:rPr>
              <a:t>Dentists are paid directly by Delta Dental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557974-2E63-1142-C007-3722FBC3FFF1}"/>
              </a:ext>
            </a:extLst>
          </p:cNvPr>
          <p:cNvGrpSpPr/>
          <p:nvPr/>
        </p:nvGrpSpPr>
        <p:grpSpPr>
          <a:xfrm>
            <a:off x="776283" y="4342618"/>
            <a:ext cx="7524259" cy="378254"/>
            <a:chOff x="1295573" y="4493204"/>
            <a:chExt cx="7524259" cy="3782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279424-2CED-F21D-AA1D-BAA2CF6104C3}"/>
                </a:ext>
              </a:extLst>
            </p:cNvPr>
            <p:cNvSpPr txBox="1"/>
            <p:nvPr/>
          </p:nvSpPr>
          <p:spPr>
            <a:xfrm>
              <a:off x="1954060" y="4493204"/>
              <a:ext cx="686577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Need a dentist? Visit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  <a:hlinkClick r:id="rId6"/>
                </a:rPr>
                <a:t>www.DeltaDentalNJ.com/Novartis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 (click on Find a PPO Plus Premier Dentis</a:t>
              </a:r>
              <a:r>
                <a:rPr lang="en-US" sz="1200" b="1" dirty="0">
                  <a:solidFill>
                    <a:schemeClr val="accent1"/>
                  </a:solidFill>
                </a:rPr>
                <a:t>t)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 descr="A green rectangular object with a white border&#10;&#10;Description automatically generated">
              <a:extLst>
                <a:ext uri="{FF2B5EF4-FFF2-40B4-BE49-F238E27FC236}">
                  <a16:creationId xmlns:a16="http://schemas.microsoft.com/office/drawing/2014/main" id="{F664BA7F-3DED-0988-5B74-5FEDC523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573" y="4493204"/>
              <a:ext cx="567963" cy="37825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728AE5-6AA3-F61E-8279-F04A5A29CA20}"/>
              </a:ext>
            </a:extLst>
          </p:cNvPr>
          <p:cNvGrpSpPr/>
          <p:nvPr/>
        </p:nvGrpSpPr>
        <p:grpSpPr>
          <a:xfrm>
            <a:off x="352287" y="792340"/>
            <a:ext cx="2633472" cy="836017"/>
            <a:chOff x="352287" y="832095"/>
            <a:chExt cx="2633472" cy="8360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DE5564-E020-30B7-F887-AA6FA545A832}"/>
                </a:ext>
              </a:extLst>
            </p:cNvPr>
            <p:cNvSpPr/>
            <p:nvPr/>
          </p:nvSpPr>
          <p:spPr>
            <a:xfrm>
              <a:off x="355293" y="832095"/>
              <a:ext cx="2630466" cy="475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DB035"/>
                </a:buClr>
                <a:buSzTx/>
                <a:buFontTx/>
                <a:buNone/>
                <a:tabLst/>
                <a:defRPr/>
              </a:pPr>
              <a:r>
                <a:rPr kumimoji="0" lang="en-US" sz="135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Delta Dental PPO™ </a:t>
              </a:r>
              <a:r>
                <a:rPr kumimoji="0" lang="en-US" sz="135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dentist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4D775-E6A1-3959-5924-83AC4A89692F}"/>
                </a:ext>
              </a:extLst>
            </p:cNvPr>
            <p:cNvGrpSpPr/>
            <p:nvPr/>
          </p:nvGrpSpPr>
          <p:grpSpPr>
            <a:xfrm>
              <a:off x="352287" y="1375311"/>
              <a:ext cx="2566659" cy="292801"/>
              <a:chOff x="352287" y="1375311"/>
              <a:chExt cx="2566659" cy="292801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14C45C2-5B9B-07CD-5BF7-BE7328ACA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287" y="1382362"/>
                <a:ext cx="2566659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FD4B09D-0448-0348-CA85-E3AA08EE0131}"/>
                  </a:ext>
                </a:extLst>
              </p:cNvPr>
              <p:cNvCxnSpPr/>
              <p:nvPr/>
            </p:nvCxnSpPr>
            <p:spPr>
              <a:xfrm>
                <a:off x="2918946" y="1375311"/>
                <a:ext cx="0" cy="292801"/>
              </a:xfrm>
              <a:prstGeom prst="line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04D946-9512-672F-DED1-0FBC51C7C751}"/>
              </a:ext>
            </a:extLst>
          </p:cNvPr>
          <p:cNvGrpSpPr/>
          <p:nvPr/>
        </p:nvGrpSpPr>
        <p:grpSpPr>
          <a:xfrm>
            <a:off x="3252257" y="777609"/>
            <a:ext cx="2805642" cy="857799"/>
            <a:chOff x="3252257" y="817364"/>
            <a:chExt cx="2805642" cy="8577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BFA84A-38C3-3206-C859-F2D442707A7F}"/>
                </a:ext>
              </a:extLst>
            </p:cNvPr>
            <p:cNvSpPr/>
            <p:nvPr/>
          </p:nvSpPr>
          <p:spPr>
            <a:xfrm>
              <a:off x="3252257" y="817364"/>
              <a:ext cx="2805642" cy="475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lvl="0">
                <a:spcAft>
                  <a:spcPts val="300"/>
                </a:spcAft>
                <a:buClr>
                  <a:srgbClr val="2DB035"/>
                </a:buClr>
                <a:defRPr/>
              </a:pPr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Delta Dental Premier® </a:t>
              </a:r>
              <a:r>
                <a:rPr kumimoji="0" lang="en-US" sz="135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dentist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676513-400F-F481-152C-6C98439E8242}"/>
                </a:ext>
              </a:extLst>
            </p:cNvPr>
            <p:cNvGrpSpPr/>
            <p:nvPr/>
          </p:nvGrpSpPr>
          <p:grpSpPr>
            <a:xfrm>
              <a:off x="3316065" y="1382362"/>
              <a:ext cx="2566659" cy="292801"/>
              <a:chOff x="3316065" y="1382362"/>
              <a:chExt cx="2566659" cy="292801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808F2F3-1BF6-A90A-F2B8-C69A3C395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6065" y="1393124"/>
                <a:ext cx="2566659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DBC3E84-B89F-D341-DE33-33082128FFC4}"/>
                  </a:ext>
                </a:extLst>
              </p:cNvPr>
              <p:cNvCxnSpPr/>
              <p:nvPr/>
            </p:nvCxnSpPr>
            <p:spPr>
              <a:xfrm>
                <a:off x="5882724" y="1382362"/>
                <a:ext cx="0" cy="292801"/>
              </a:xfrm>
              <a:prstGeom prst="line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9EA0BE-689C-0C8C-4C40-8BB727DEE106}"/>
              </a:ext>
            </a:extLst>
          </p:cNvPr>
          <p:cNvGrpSpPr/>
          <p:nvPr/>
        </p:nvGrpSpPr>
        <p:grpSpPr>
          <a:xfrm>
            <a:off x="6158241" y="792340"/>
            <a:ext cx="2630466" cy="853830"/>
            <a:chOff x="6158241" y="832095"/>
            <a:chExt cx="2630466" cy="85383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C09B46-AFB0-850A-791D-19B3CCE11A21}"/>
                </a:ext>
              </a:extLst>
            </p:cNvPr>
            <p:cNvSpPr/>
            <p:nvPr/>
          </p:nvSpPr>
          <p:spPr>
            <a:xfrm>
              <a:off x="6158241" y="832095"/>
              <a:ext cx="2630466" cy="475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lvl="0">
                <a:spcAft>
                  <a:spcPts val="300"/>
                </a:spcAft>
                <a:buClr>
                  <a:srgbClr val="2DB035"/>
                </a:buClr>
                <a:defRPr/>
              </a:pPr>
              <a:r>
                <a:rPr 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Non-participating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35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dentist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0DA698C-747D-C0FC-5E56-6A1F97D0A34E}"/>
                </a:ext>
              </a:extLst>
            </p:cNvPr>
            <p:cNvGrpSpPr/>
            <p:nvPr/>
          </p:nvGrpSpPr>
          <p:grpSpPr>
            <a:xfrm>
              <a:off x="6222048" y="1393124"/>
              <a:ext cx="2398077" cy="292801"/>
              <a:chOff x="6222048" y="1393124"/>
              <a:chExt cx="2398077" cy="29280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249592A-D5E6-7EC7-863A-FB73FB870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2048" y="1393124"/>
                <a:ext cx="2398077" cy="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0B6EECE-61A4-B24E-F36F-A84855CFF0D9}"/>
                  </a:ext>
                </a:extLst>
              </p:cNvPr>
              <p:cNvCxnSpPr/>
              <p:nvPr/>
            </p:nvCxnSpPr>
            <p:spPr>
              <a:xfrm>
                <a:off x="8620125" y="1393124"/>
                <a:ext cx="0" cy="292801"/>
              </a:xfrm>
              <a:prstGeom prst="line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1E60186-5C4D-AF89-7F18-9CD6975394FF}"/>
              </a:ext>
            </a:extLst>
          </p:cNvPr>
          <p:cNvSpPr/>
          <p:nvPr/>
        </p:nvSpPr>
        <p:spPr>
          <a:xfrm>
            <a:off x="355293" y="661734"/>
            <a:ext cx="2630466" cy="278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B035"/>
              </a:buClr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If you use a….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5A71029-CE91-B662-46EC-33C4424D22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5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573">
        <p:fade/>
      </p:transition>
    </mc:Choice>
    <mc:Fallback xmlns="">
      <p:transition spd="med" advTm="9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Delta Dental PPO Plus Premier Network </a:t>
            </a: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F9FFF1CF-3FC2-9B93-5E0D-904D2E68A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728757"/>
              </p:ext>
            </p:extLst>
          </p:nvPr>
        </p:nvGraphicFramePr>
        <p:xfrm>
          <a:off x="367389" y="1141268"/>
          <a:ext cx="8394670" cy="1051560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1262350">
                  <a:extLst>
                    <a:ext uri="{9D8B030D-6E8A-4147-A177-3AD203B41FA5}">
                      <a16:colId xmlns:a16="http://schemas.microsoft.com/office/drawing/2014/main" val="2281504559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1309159078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1904930950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3270249548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3218845559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19128733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02508461"/>
                    </a:ext>
                  </a:extLst>
                </a:gridCol>
              </a:tblGrid>
              <a:tr h="2286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accent2"/>
                          </a:solidFill>
                        </a:rPr>
                        <a:t>Regular Preventive and Diagnostic Visit</a:t>
                      </a:r>
                    </a:p>
                  </a:txBody>
                  <a:tcPr marL="45720" marR="45720" marT="27432" marB="2743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otham Medium" panose="02000604030000020004" pitchFamily="50" charset="0"/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8216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000" dirty="0"/>
                        <a:t> 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Dentist’s </a:t>
                      </a:r>
                      <a:b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charge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Sample Delta Dental fees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Member Co-Insurance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Delta Dental pays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Balance billed amount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Amount you pay out of pocket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058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PPO Network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$262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$140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0%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$140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586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Premier Network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$262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$160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0%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$160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71378"/>
                  </a:ext>
                </a:extLst>
              </a:tr>
            </a:tbl>
          </a:graphicData>
        </a:graphic>
      </p:graphicFrame>
      <p:sp>
        <p:nvSpPr>
          <p:cNvPr id="10" name="object 9">
            <a:extLst>
              <a:ext uri="{FF2B5EF4-FFF2-40B4-BE49-F238E27FC236}">
                <a16:creationId xmlns:a16="http://schemas.microsoft.com/office/drawing/2014/main" id="{DE83B3E9-625A-CA98-8F5E-F548A0A8A51B}"/>
              </a:ext>
            </a:extLst>
          </p:cNvPr>
          <p:cNvSpPr txBox="1"/>
          <p:nvPr/>
        </p:nvSpPr>
        <p:spPr>
          <a:xfrm>
            <a:off x="386188" y="2461391"/>
            <a:ext cx="8371623" cy="145808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57150" marR="91916" indent="-57150" algn="ctr">
              <a:lnSpc>
                <a:spcPts val="1000"/>
              </a:lnSpc>
              <a:tabLst>
                <a:tab pos="57150" algn="l"/>
              </a:tabLst>
            </a:pPr>
            <a:r>
              <a:rPr lang="en-US" sz="800" dirty="0">
                <a:solidFill>
                  <a:srgbClr val="231F20"/>
                </a:solidFill>
                <a:latin typeface="+mj-lt"/>
                <a:cs typeface="Calibri Light" panose="020F0302020204030204" pitchFamily="34" charset="0"/>
              </a:rPr>
              <a:t>For illustrative purposes only. Fees vary by procedure and location. Illustration assumes 100% coverage for P&amp;D.</a:t>
            </a:r>
            <a:endParaRPr sz="8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F1018CE7-BEEC-7C35-2891-224708E7159C}"/>
              </a:ext>
            </a:extLst>
          </p:cNvPr>
          <p:cNvSpPr txBox="1"/>
          <p:nvPr/>
        </p:nvSpPr>
        <p:spPr>
          <a:xfrm>
            <a:off x="386188" y="2824543"/>
            <a:ext cx="8371623" cy="19197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R="91916" algn="ctr">
              <a:lnSpc>
                <a:spcPts val="1400"/>
              </a:lnSpc>
            </a:pPr>
            <a:r>
              <a:rPr lang="en-US" sz="1050" dirty="0">
                <a:solidFill>
                  <a:srgbClr val="231F20"/>
                </a:solidFill>
                <a:cs typeface="Calibri Light" panose="020F0302020204030204" pitchFamily="34" charset="0"/>
              </a:rPr>
              <a:t>Your out-of-pocket savings are even more significant when you choose a PPO specialist, like in this example:</a:t>
            </a:r>
            <a:endParaRPr sz="1050" dirty="0">
              <a:cs typeface="Calibri Light" panose="020F0302020204030204" pitchFamily="34" charset="0"/>
            </a:endParaRPr>
          </a:p>
        </p:txBody>
      </p:sp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61225803-A52C-0E69-F4EE-FBF263B8E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674624"/>
              </p:ext>
            </p:extLst>
          </p:nvPr>
        </p:nvGraphicFramePr>
        <p:xfrm>
          <a:off x="367386" y="3143531"/>
          <a:ext cx="8394192" cy="1051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61872">
                  <a:extLst>
                    <a:ext uri="{9D8B030D-6E8A-4147-A177-3AD203B41FA5}">
                      <a16:colId xmlns:a16="http://schemas.microsoft.com/office/drawing/2014/main" val="2281504559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1309159078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1904930950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3270249548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3218845559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19128733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02508461"/>
                    </a:ext>
                  </a:extLst>
                </a:gridCol>
              </a:tblGrid>
              <a:tr h="228600">
                <a:tc gridSpan="7"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accent2"/>
                          </a:solidFill>
                        </a:rPr>
                        <a:t>Getting a Crown</a:t>
                      </a:r>
                    </a:p>
                  </a:txBody>
                  <a:tcPr marL="45720" marR="45720" marT="27432" marB="2743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otham Medium" panose="02000604030000020004" pitchFamily="50" charset="0"/>
                      </a:endParaRPr>
                    </a:p>
                  </a:txBody>
                  <a:tcPr marL="45720" marR="45720" marT="27432" marB="27432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79613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Dentist’s </a:t>
                      </a:r>
                      <a:b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charge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Sample Delta Dental fees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Member Co-Insurance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Delta Dental pays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Balance billed amount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Amount you pay out of pocket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058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PPO Network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$1,714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$790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40%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$474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$316 </a:t>
                      </a: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($790 - $474)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586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Premier Network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$1,714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$930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40%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$558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2"/>
                          </a:solidFill>
                        </a:rPr>
                        <a:t>$372 </a:t>
                      </a:r>
                      <a:r>
                        <a:rPr lang="en-US" sz="800" dirty="0">
                          <a:solidFill>
                            <a:schemeClr val="tx2"/>
                          </a:solidFill>
                        </a:rPr>
                        <a:t>($930 - $558)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71378"/>
                  </a:ext>
                </a:extLst>
              </a:tr>
            </a:tbl>
          </a:graphicData>
        </a:graphic>
      </p:graphicFrame>
      <p:sp>
        <p:nvSpPr>
          <p:cNvPr id="19" name="object 9">
            <a:extLst>
              <a:ext uri="{FF2B5EF4-FFF2-40B4-BE49-F238E27FC236}">
                <a16:creationId xmlns:a16="http://schemas.microsoft.com/office/drawing/2014/main" id="{5590BB0E-BC3E-758E-5785-F872E7A73F0B}"/>
              </a:ext>
            </a:extLst>
          </p:cNvPr>
          <p:cNvSpPr txBox="1"/>
          <p:nvPr/>
        </p:nvSpPr>
        <p:spPr>
          <a:xfrm>
            <a:off x="443552" y="4399378"/>
            <a:ext cx="8371623" cy="148309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57150" marR="91916" indent="-57150" algn="ctr">
              <a:lnSpc>
                <a:spcPts val="1000"/>
              </a:lnSpc>
              <a:tabLst>
                <a:tab pos="57150" algn="l"/>
              </a:tabLst>
            </a:pPr>
            <a:r>
              <a:rPr lang="en-US" sz="800" dirty="0">
                <a:solidFill>
                  <a:srgbClr val="231F20"/>
                </a:solidFill>
                <a:latin typeface="+mj-lt"/>
                <a:cs typeface="Calibri Light" panose="020F0302020204030204" pitchFamily="34" charset="0"/>
              </a:rPr>
              <a:t>For illustrative purposes only (based on NJ zip code). Fees vary by procedure and location.</a:t>
            </a:r>
            <a:endParaRPr sz="8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5B02F259-EAC0-C0FE-08B3-F12E848320FC}"/>
              </a:ext>
            </a:extLst>
          </p:cNvPr>
          <p:cNvSpPr txBox="1"/>
          <p:nvPr/>
        </p:nvSpPr>
        <p:spPr>
          <a:xfrm>
            <a:off x="372416" y="882316"/>
            <a:ext cx="8371623" cy="19197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R="91916" algn="ctr">
              <a:lnSpc>
                <a:spcPts val="1400"/>
              </a:lnSpc>
            </a:pPr>
            <a:r>
              <a:rPr lang="en-US" sz="1050" dirty="0">
                <a:solidFill>
                  <a:srgbClr val="231F20"/>
                </a:solidFill>
                <a:cs typeface="Calibri Light" panose="020F0302020204030204" pitchFamily="34" charset="0"/>
              </a:rPr>
              <a:t>Choosing an in-network dentist saves you money. For example:</a:t>
            </a:r>
            <a:endParaRPr sz="1050" dirty="0"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E3757-4305-A6BC-72BC-17A3A3E3215D}"/>
              </a:ext>
            </a:extLst>
          </p:cNvPr>
          <p:cNvSpPr txBox="1"/>
          <p:nvPr/>
        </p:nvSpPr>
        <p:spPr>
          <a:xfrm>
            <a:off x="271462" y="482062"/>
            <a:ext cx="50149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accent2"/>
                </a:solidFill>
              </a:rPr>
              <a:t>AT A GLANCE EXAMPLES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A71D676-BDA1-A9FD-57D0-CD9C090E6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92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738">
        <p:fade/>
      </p:transition>
    </mc:Choice>
    <mc:Fallback xmlns="">
      <p:transition spd="med" advTm="95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50" y="292608"/>
            <a:ext cx="8666070" cy="879365"/>
          </a:xfrm>
        </p:spPr>
        <p:txBody>
          <a:bodyPr/>
          <a:lstStyle/>
          <a:p>
            <a:r>
              <a:rPr lang="en-US" sz="4000" dirty="0"/>
              <a:t>Your dental plan</a:t>
            </a:r>
          </a:p>
        </p:txBody>
      </p:sp>
    </p:spTree>
    <p:extLst>
      <p:ext uri="{BB962C8B-B14F-4D97-AF65-F5344CB8AC3E}">
        <p14:creationId xmlns:p14="http://schemas.microsoft.com/office/powerpoint/2010/main" val="4953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98C4B0-162D-53CF-E4E7-6D53F7A570B1}"/>
              </a:ext>
            </a:extLst>
          </p:cNvPr>
          <p:cNvSpPr txBox="1"/>
          <p:nvPr/>
        </p:nvSpPr>
        <p:spPr>
          <a:xfrm>
            <a:off x="106329" y="4932740"/>
            <a:ext cx="80243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 overview contains a general description of your dental care program for your use as a convenient reference. Complete details of your program appear in the group contract between your plan sponsor and Delta Dental of New Jersey, Inc.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0EAC7A9A-F2EF-EE24-16E8-0ADD97C7A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790240"/>
              </p:ext>
            </p:extLst>
          </p:nvPr>
        </p:nvGraphicFramePr>
        <p:xfrm>
          <a:off x="468946" y="211820"/>
          <a:ext cx="8206107" cy="4548391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4932383">
                  <a:extLst>
                    <a:ext uri="{9D8B030D-6E8A-4147-A177-3AD203B41FA5}">
                      <a16:colId xmlns:a16="http://schemas.microsoft.com/office/drawing/2014/main" val="2281504559"/>
                    </a:ext>
                  </a:extLst>
                </a:gridCol>
                <a:gridCol w="1816149">
                  <a:extLst>
                    <a:ext uri="{9D8B030D-6E8A-4147-A177-3AD203B41FA5}">
                      <a16:colId xmlns:a16="http://schemas.microsoft.com/office/drawing/2014/main" val="1309159078"/>
                    </a:ext>
                  </a:extLst>
                </a:gridCol>
                <a:gridCol w="1457575">
                  <a:extLst>
                    <a:ext uri="{9D8B030D-6E8A-4147-A177-3AD203B41FA5}">
                      <a16:colId xmlns:a16="http://schemas.microsoft.com/office/drawing/2014/main" val="1904930950"/>
                    </a:ext>
                  </a:extLst>
                </a:gridCol>
              </a:tblGrid>
              <a:tr h="48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2"/>
                          </a:solidFill>
                          <a:latin typeface="+mn-lt"/>
                        </a:rPr>
                        <a:t>Dental Summary </a:t>
                      </a:r>
                    </a:p>
                    <a:p>
                      <a:r>
                        <a:rPr lang="en-US" sz="1100" dirty="0">
                          <a:solidFill>
                            <a:schemeClr val="accent2"/>
                          </a:solidFill>
                          <a:latin typeface="+mn-lt"/>
                        </a:rPr>
                        <a:t>Novartis Corporation – Group Number 09776</a:t>
                      </a:r>
                    </a:p>
                  </a:txBody>
                  <a:tcPr marL="45720" marR="45720" marT="27432" marB="27432"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In-Network </a:t>
                      </a:r>
                      <a:r>
                        <a:rPr lang="fr-FR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Dentists</a:t>
                      </a:r>
                      <a:r>
                        <a:rPr lang="fr-FR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 </a:t>
                      </a:r>
                    </a:p>
                    <a:p>
                      <a:pPr algn="ctr"/>
                      <a:r>
                        <a:rPr lang="fr-FR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Delta Dental </a:t>
                      </a:r>
                    </a:p>
                    <a:p>
                      <a:pPr algn="ctr"/>
                      <a:r>
                        <a:rPr lang="fr-FR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PPO Plus </a:t>
                      </a:r>
                      <a:r>
                        <a:rPr lang="fr-FR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Premier</a:t>
                      </a:r>
                      <a:r>
                        <a:rPr lang="fr-FR" sz="900" b="0" baseline="300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TM</a:t>
                      </a:r>
                      <a:endParaRPr lang="fr-FR" sz="900" b="0" baseline="30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otham Medium" panose="02000604030000020004" pitchFamily="50" charset="0"/>
                      </a:endParaRP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Out of Network </a:t>
                      </a:r>
                      <a:r>
                        <a:rPr lang="fr-FR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Dentists</a:t>
                      </a:r>
                      <a:r>
                        <a:rPr lang="fr-FR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otham Medium" panose="02000604030000020004" pitchFamily="50" charset="0"/>
                        </a:rPr>
                        <a:t> </a:t>
                      </a:r>
                    </a:p>
                  </a:txBody>
                  <a:tcPr marL="45720" marR="45720" marT="27432" marB="27432">
                    <a:solidFill>
                      <a:schemeClr val="bg1">
                        <a:lumMod val="95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05869"/>
                  </a:ext>
                </a:extLst>
              </a:tr>
              <a:tr h="4893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Annual Deductible (waived for Preventive &amp; Diagnostic Services) </a:t>
                      </a:r>
                    </a:p>
                    <a:p>
                      <a:pPr marL="228600" marR="0" indent="-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Per person</a:t>
                      </a:r>
                    </a:p>
                    <a:p>
                      <a:pPr marL="228600" marR="0" indent="-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Family aggregate deductible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$50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$150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$100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$300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58626"/>
                  </a:ext>
                </a:extLst>
              </a:tr>
              <a:tr h="20151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Annual Maximum (per person)</a:t>
                      </a:r>
                      <a:endParaRPr lang="en-US" sz="9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$2,000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$2,000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71378"/>
                  </a:ext>
                </a:extLst>
              </a:tr>
              <a:tr h="4893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Preventive &amp; Diagnostic Services</a:t>
                      </a:r>
                    </a:p>
                    <a:p>
                      <a:pPr marL="228600" marR="0" lvl="0" indent="-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Exams, Cleanings, Bitewing X-Rays</a:t>
                      </a:r>
                    </a:p>
                    <a:p>
                      <a:pPr marL="228600" marR="0" lvl="0" indent="-1143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Fluoride Treatment, Sealants Full Mouth X-Rays </a:t>
                      </a:r>
                      <a:endParaRPr lang="en-US" sz="9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100% Covered</a:t>
                      </a:r>
                      <a:endParaRPr 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100% Covered</a:t>
                      </a:r>
                      <a:endParaRPr 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482259"/>
                  </a:ext>
                </a:extLst>
              </a:tr>
              <a:tr h="77725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Remaining Basic Services</a:t>
                      </a:r>
                      <a:endParaRPr lang="en-US" sz="9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Fillings, Simple Extractions</a:t>
                      </a: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Root Canals (Endodontics), Periodontics</a:t>
                      </a:r>
                    </a:p>
                    <a:p>
                      <a:pPr marL="2286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Space Maintainers, Repair of Dentures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80% Covered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80% Covered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911192"/>
                  </a:ext>
                </a:extLst>
              </a:tr>
              <a:tr h="63332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Major Services </a:t>
                      </a: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Crowns &amp; Crown-Related Procedures</a:t>
                      </a:r>
                    </a:p>
                    <a:p>
                      <a:pPr marL="2286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Bridgework, Full &amp; Partial Dentures</a:t>
                      </a:r>
                    </a:p>
                    <a:p>
                      <a:pPr marL="2286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Oral Surgery, Implants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60% Covered 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50% Covered 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248702"/>
                  </a:ext>
                </a:extLst>
              </a:tr>
              <a:tr h="4893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Periodontal Surgery (per person) </a:t>
                      </a: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Coinsurance</a:t>
                      </a:r>
                    </a:p>
                    <a:p>
                      <a:pPr marL="2286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Annual Maximum 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Unlimited 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Unlimited 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843613"/>
                  </a:ext>
                </a:extLst>
              </a:tr>
              <a:tr h="4893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TMJ Services (Temporomandibular Joint)  </a:t>
                      </a: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Coinsurance</a:t>
                      </a:r>
                    </a:p>
                    <a:p>
                      <a:pPr marL="2286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Lifetime TMJ Maximum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$1,500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$1,500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597520"/>
                  </a:ext>
                </a:extLst>
              </a:tr>
              <a:tr h="48938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+mn-lt"/>
                        </a:rPr>
                        <a:t>Orthodontic Benefits (Adult &amp; Children)</a:t>
                      </a: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Coinsurance </a:t>
                      </a:r>
                    </a:p>
                    <a:p>
                      <a:pPr marL="228600" marR="0" lvl="0" indent="-1143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9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Lifetime maximum – per patient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$2,000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50% Covered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$2,000</a:t>
                      </a:r>
                    </a:p>
                  </a:txBody>
                  <a:tcPr marL="45720" marR="45720" marT="27432" marB="27432" anchor="ctr"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0925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087E661-752D-A2AD-9356-068E3B8352FC}"/>
              </a:ext>
            </a:extLst>
          </p:cNvPr>
          <p:cNvSpPr/>
          <p:nvPr/>
        </p:nvSpPr>
        <p:spPr>
          <a:xfrm>
            <a:off x="9410133" y="118427"/>
            <a:ext cx="764273" cy="16869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Sales plugs in details here</a:t>
            </a: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81BDD5A6-F1E2-36BA-674E-B07AD500E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74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217">
        <p:fade/>
      </p:transition>
    </mc:Choice>
    <mc:Fallback xmlns="">
      <p:transition spd="med" advTm="106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50" y="300772"/>
            <a:ext cx="8666070" cy="879365"/>
          </a:xfrm>
        </p:spPr>
        <p:txBody>
          <a:bodyPr/>
          <a:lstStyle/>
          <a:p>
            <a:r>
              <a:rPr lang="en-US" sz="4000" dirty="0"/>
              <a:t>Benefit enhancements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280" y="898866"/>
            <a:ext cx="7772400" cy="634255"/>
          </a:xfrm>
        </p:spPr>
        <p:txBody>
          <a:bodyPr/>
          <a:lstStyle/>
          <a:p>
            <a:r>
              <a:rPr lang="en-US" dirty="0"/>
              <a:t>For your PPO / PPO Plus Premier Plan</a:t>
            </a:r>
          </a:p>
        </p:txBody>
      </p:sp>
    </p:spTree>
    <p:extLst>
      <p:ext uri="{BB962C8B-B14F-4D97-AF65-F5344CB8AC3E}">
        <p14:creationId xmlns:p14="http://schemas.microsoft.com/office/powerpoint/2010/main" val="18246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Integrated Oral Health Enhancement (IOH)</a:t>
            </a:r>
          </a:p>
        </p:txBody>
      </p:sp>
      <p:pic>
        <p:nvPicPr>
          <p:cNvPr id="11" name="Picture 10" descr="A pregnant person holding her belly&#10;&#10;Description automatically generated">
            <a:extLst>
              <a:ext uri="{FF2B5EF4-FFF2-40B4-BE49-F238E27FC236}">
                <a16:creationId xmlns:a16="http://schemas.microsoft.com/office/drawing/2014/main" id="{DDC2042C-9B19-06D8-5A7A-3F3F12725C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-524" r="34566" b="524"/>
          <a:stretch/>
        </p:blipFill>
        <p:spPr>
          <a:xfrm flipH="1">
            <a:off x="6507019" y="846043"/>
            <a:ext cx="2636980" cy="304033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F40241-013E-0A1F-40DB-CC5A71E57C19}"/>
              </a:ext>
            </a:extLst>
          </p:cNvPr>
          <p:cNvSpPr txBox="1"/>
          <p:nvPr/>
        </p:nvSpPr>
        <p:spPr>
          <a:xfrm>
            <a:off x="248150" y="768096"/>
            <a:ext cx="634713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Who is eligible for the IOH enhancement?</a:t>
            </a:r>
          </a:p>
          <a:p>
            <a:pPr marL="228600" indent="-228600">
              <a:buClr>
                <a:srgbClr val="43B02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Members who have been diagnosed qualifying systemic health conditions (i.e., diabetes, heart disease, and pregnancy).</a:t>
            </a:r>
          </a:p>
          <a:p>
            <a:pPr marL="228600" indent="-228600">
              <a:buClr>
                <a:srgbClr val="43B02A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Members who are or become pregnant; IOH applies </a:t>
            </a:r>
            <a:br>
              <a:rPr lang="en-US" sz="1600" dirty="0"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latin typeface="+mj-lt"/>
                <a:cs typeface="Calibri" panose="020F0502020204030204" pitchFamily="34" charset="0"/>
              </a:rPr>
              <a:t>during the course of the pregnancy until delivery.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How does IOH help members?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895CC2-0A3A-39C3-0FB1-2F5703DA9A22}"/>
              </a:ext>
            </a:extLst>
          </p:cNvPr>
          <p:cNvSpPr txBox="1"/>
          <p:nvPr/>
        </p:nvSpPr>
        <p:spPr>
          <a:xfrm>
            <a:off x="252912" y="3500255"/>
            <a:ext cx="4018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43B02A"/>
              </a:buClr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What do you need to do?</a:t>
            </a:r>
          </a:p>
          <a:p>
            <a:pPr>
              <a:buClr>
                <a:srgbClr val="43B02A"/>
              </a:buClr>
            </a:pPr>
            <a:r>
              <a:rPr lang="en-US" sz="1600" dirty="0">
                <a:latin typeface="+mj-lt"/>
              </a:rPr>
              <a:t>Ask your provider to complete and sign an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  <a:hlinkClick r:id="rId6"/>
              </a:rPr>
              <a:t>Integrated Oral Health Qualification form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FAB61-43DB-8C54-1225-87FC3F04B803}"/>
              </a:ext>
            </a:extLst>
          </p:cNvPr>
          <p:cNvSpPr txBox="1"/>
          <p:nvPr/>
        </p:nvSpPr>
        <p:spPr>
          <a:xfrm>
            <a:off x="248149" y="2626624"/>
            <a:ext cx="6133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3B02A"/>
              </a:buClr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Allows up to two extra routine dental cleanings and/or </a:t>
            </a:r>
            <a:br>
              <a:rPr lang="en-US" sz="1600" dirty="0">
                <a:latin typeface="+mj-lt"/>
                <a:cs typeface="Calibri" panose="020F0502020204030204" pitchFamily="34" charset="0"/>
              </a:rPr>
            </a:br>
            <a:r>
              <a:rPr lang="en-US" sz="1600" dirty="0">
                <a:latin typeface="+mj-lt"/>
                <a:cs typeface="Calibri" panose="020F0502020204030204" pitchFamily="34" charset="0"/>
              </a:rPr>
              <a:t>periodontal maintenance procedures per benefit period (for a total of four).</a:t>
            </a:r>
          </a:p>
          <a:p>
            <a:pPr marL="228600" indent="-228600">
              <a:buClr>
                <a:srgbClr val="43B02A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A5B2BE-6AC6-9BF9-7D83-8D2C4AB814C9}"/>
              </a:ext>
            </a:extLst>
          </p:cNvPr>
          <p:cNvGrpSpPr/>
          <p:nvPr/>
        </p:nvGrpSpPr>
        <p:grpSpPr>
          <a:xfrm>
            <a:off x="6265335" y="3548401"/>
            <a:ext cx="2878669" cy="613639"/>
            <a:chOff x="6700833" y="4184140"/>
            <a:chExt cx="2443167" cy="52080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78719E-9E56-7A77-B59E-5C7E2779A3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0833" y="4316406"/>
              <a:ext cx="2443167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638499-CC3E-FB8C-CEB1-FE45CE615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0121" y="4588092"/>
              <a:ext cx="2083879" cy="0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7B87246-DAC1-EB08-34B3-8D236A6764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2538" y="4184140"/>
              <a:ext cx="0" cy="520804"/>
            </a:xfrm>
            <a:prstGeom prst="line">
              <a:avLst/>
            </a:prstGeom>
            <a:ln w="127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FF1272E-49A5-04B6-F27A-4372DC393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22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18">
        <p:fade/>
      </p:transition>
    </mc:Choice>
    <mc:Fallback xmlns="">
      <p:transition spd="med" advTm="33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.9|28.4|1.4|1.6"/>
</p:tagLst>
</file>

<file path=ppt/theme/theme1.xml><?xml version="1.0" encoding="utf-8"?>
<a:theme xmlns:a="http://schemas.openxmlformats.org/drawingml/2006/main" name="DD_PPT_Calibri_Template_DRAFT_Nov15">
  <a:themeElements>
    <a:clrScheme name="Custom 3">
      <a:dk1>
        <a:srgbClr val="000000"/>
      </a:dk1>
      <a:lt1>
        <a:sysClr val="window" lastClr="FFFFFF"/>
      </a:lt1>
      <a:dk2>
        <a:srgbClr val="2DB035"/>
      </a:dk2>
      <a:lt2>
        <a:srgbClr val="BFBFBF"/>
      </a:lt2>
      <a:accent1>
        <a:srgbClr val="573D82"/>
      </a:accent1>
      <a:accent2>
        <a:srgbClr val="00ACC9"/>
      </a:accent2>
      <a:accent3>
        <a:srgbClr val="E1592A"/>
      </a:accent3>
      <a:accent4>
        <a:srgbClr val="81D086"/>
      </a:accent4>
      <a:accent5>
        <a:srgbClr val="9A8BB4"/>
      </a:accent5>
      <a:accent6>
        <a:srgbClr val="ED9B7F"/>
      </a:accent6>
      <a:hlink>
        <a:srgbClr val="573D82"/>
      </a:hlink>
      <a:folHlink>
        <a:srgbClr val="9A8BB4"/>
      </a:folHlink>
    </a:clrScheme>
    <a:fontScheme name="Custom 2">
      <a:majorFont>
        <a:latin typeface="Gotham Light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D_PPT_Calibri_Template_DRAFT_Nov15">
  <a:themeElements>
    <a:clrScheme name="Custom 3">
      <a:dk1>
        <a:srgbClr val="000000"/>
      </a:dk1>
      <a:lt1>
        <a:sysClr val="window" lastClr="FFFFFF"/>
      </a:lt1>
      <a:dk2>
        <a:srgbClr val="2DB035"/>
      </a:dk2>
      <a:lt2>
        <a:srgbClr val="BFBFBF"/>
      </a:lt2>
      <a:accent1>
        <a:srgbClr val="573D82"/>
      </a:accent1>
      <a:accent2>
        <a:srgbClr val="00ACC9"/>
      </a:accent2>
      <a:accent3>
        <a:srgbClr val="E1592A"/>
      </a:accent3>
      <a:accent4>
        <a:srgbClr val="81D086"/>
      </a:accent4>
      <a:accent5>
        <a:srgbClr val="9A8BB4"/>
      </a:accent5>
      <a:accent6>
        <a:srgbClr val="ED9B7F"/>
      </a:accent6>
      <a:hlink>
        <a:srgbClr val="573D82"/>
      </a:hlink>
      <a:folHlink>
        <a:srgbClr val="9A8BB4"/>
      </a:folHlink>
    </a:clrScheme>
    <a:fontScheme name="Custom 2">
      <a:majorFont>
        <a:latin typeface="Gotham Light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D_PPT_Calibri_Template_DRAFT_Nov15">
  <a:themeElements>
    <a:clrScheme name="Custom 3">
      <a:dk1>
        <a:srgbClr val="000000"/>
      </a:dk1>
      <a:lt1>
        <a:sysClr val="window" lastClr="FFFFFF"/>
      </a:lt1>
      <a:dk2>
        <a:srgbClr val="2DB035"/>
      </a:dk2>
      <a:lt2>
        <a:srgbClr val="BFBFBF"/>
      </a:lt2>
      <a:accent1>
        <a:srgbClr val="573D82"/>
      </a:accent1>
      <a:accent2>
        <a:srgbClr val="00ACC9"/>
      </a:accent2>
      <a:accent3>
        <a:srgbClr val="E1592A"/>
      </a:accent3>
      <a:accent4>
        <a:srgbClr val="81D086"/>
      </a:accent4>
      <a:accent5>
        <a:srgbClr val="9A8BB4"/>
      </a:accent5>
      <a:accent6>
        <a:srgbClr val="ED9B7F"/>
      </a:accent6>
      <a:hlink>
        <a:srgbClr val="573D82"/>
      </a:hlink>
      <a:folHlink>
        <a:srgbClr val="9A8BB4"/>
      </a:folHlink>
    </a:clrScheme>
    <a:fontScheme name="Custom 2">
      <a:majorFont>
        <a:latin typeface="Gotham Light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44D2B44C0DE240BD25E96C5D283835" ma:contentTypeVersion="23" ma:contentTypeDescription="Create a new document." ma:contentTypeScope="" ma:versionID="a1e9cf2f49a2cd1810451a40ae537348">
  <xsd:schema xmlns:xsd="http://www.w3.org/2001/XMLSchema" xmlns:xs="http://www.w3.org/2001/XMLSchema" xmlns:p="http://schemas.microsoft.com/office/2006/metadata/properties" xmlns:ns1="http://schemas.microsoft.com/sharepoint/v3" xmlns:ns2="e091021d-96dd-40a9-a44f-ecd9cdc42437" xmlns:ns3="04a505a6-9e87-44e5-b907-0cff80bb833a" targetNamespace="http://schemas.microsoft.com/office/2006/metadata/properties" ma:root="true" ma:fieldsID="a5055bc4647be3719e86513c225757e0" ns1:_="" ns2:_="" ns3:_="">
    <xsd:import namespace="http://schemas.microsoft.com/sharepoint/v3"/>
    <xsd:import namespace="e091021d-96dd-40a9-a44f-ecd9cdc42437"/>
    <xsd:import namespace="04a505a6-9e87-44e5-b907-0cff80bb83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Dateandtime" minOccurs="0"/>
                <xsd:element ref="ns2:Tags" minOccurs="0"/>
                <xsd:element ref="ns2:Campaigns" minOccurs="0"/>
                <xsd:element ref="ns2:Geography" minOccurs="0"/>
                <xsd:element ref="ns2:Audi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1021d-96dd-40a9-a44f-ecd9cdc42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77f8b97-f46f-4cef-b7fb-47c20c6a8a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andtime" ma:index="25" nillable="true" ma:displayName="Date and time" ma:format="DateTime" ma:internalName="Dateandtime">
      <xsd:simpleType>
        <xsd:restriction base="dms:DateTime"/>
      </xsd:simpleType>
    </xsd:element>
    <xsd:element name="Tags" ma:index="26" nillable="true" ma:displayName="Format" ma:format="Dropdown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"/>
                        <xsd:enumeration value="Award"/>
                        <xsd:enumeration value="Benefit Summary"/>
                        <xsd:enumeration value="Brochure"/>
                        <xsd:enumeration value="Correspondence"/>
                        <xsd:enumeration value="Data"/>
                        <xsd:enumeration value="Email"/>
                        <xsd:enumeration value="Flyer"/>
                        <xsd:enumeration value="Form"/>
                        <xsd:enumeration value="Graphic"/>
                        <xsd:enumeration value="icon"/>
                        <xsd:enumeration value="Infographic"/>
                        <xsd:enumeration value="Insert (oral health kit)"/>
                        <xsd:enumeration value="logo"/>
                        <xsd:enumeration value="Messaging"/>
                        <xsd:enumeration value="Notes"/>
                        <xsd:enumeration value="Postcard"/>
                        <xsd:enumeration value="Poster/signage"/>
                        <xsd:enumeration value="Presentations"/>
                        <xsd:enumeration value="Schedule"/>
                        <xsd:enumeration value="Script"/>
                        <xsd:enumeration value="Social Content"/>
                        <xsd:enumeration value="stock art"/>
                        <xsd:enumeration value="Survey"/>
                        <xsd:enumeration value="Swag"/>
                        <xsd:enumeration value="QR Code"/>
                        <xsd:enumeration value="Web content"/>
                        <xsd:enumeration value="Webinar"/>
                        <xsd:enumeration value="Video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ampaigns" ma:index="27" nillable="true" ma:displayName="Campaigns" ma:format="Dropdown" ma:internalName="Campaigns">
      <xsd:simpleType>
        <xsd:restriction base="dms:Note">
          <xsd:maxLength value="255"/>
        </xsd:restriction>
      </xsd:simpleType>
    </xsd:element>
    <xsd:element name="Geography" ma:index="28" nillable="true" ma:displayName="Geography" ma:format="Dropdown" ma:internalName="Geograph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J"/>
                    <xsd:enumeration value="CT"/>
                  </xsd:restriction>
                </xsd:simpleType>
              </xsd:element>
            </xsd:sequence>
          </xsd:extension>
        </xsd:complexContent>
      </xsd:complexType>
    </xsd:element>
    <xsd:element name="Audience" ma:index="29" nillable="true" ma:displayName="Audience" ma:format="Dropdown" ma:internalName="Audience">
      <xsd:simpleType>
        <xsd:union memberTypes="dms:Text">
          <xsd:simpleType>
            <xsd:restriction base="dms:Choice">
              <xsd:enumeration value="Broker/Consultant"/>
              <xsd:enumeration value="Chamber Members"/>
              <xsd:enumeration value="Decision Maker"/>
              <xsd:enumeration value="Group Member"/>
              <xsd:enumeration value="Individual"/>
              <xsd:enumeration value="Internal"/>
              <xsd:enumeration value="Prospects"/>
              <xsd:enumeration value="Provider"/>
              <xsd:enumeration value="Retirees"/>
              <xsd:enumeration value="Small Business Owner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a505a6-9e87-44e5-b907-0cff80bb83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2fc9da8-2487-4f0d-b977-3bf1fc83d448}" ma:internalName="TaxCatchAll" ma:showField="CatchAllData" ma:web="04a505a6-9e87-44e5-b907-0cff80bb83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 xmlns="e091021d-96dd-40a9-a44f-ecd9cdc42437">
      <Value>Presentations</Value>
    </Tags>
    <Campaigns xmlns="e091021d-96dd-40a9-a44f-ecd9cdc42437">Open Enrollment</Campaigns>
    <_ip_UnifiedCompliancePolicyUIAction xmlns="http://schemas.microsoft.com/sharepoint/v3" xsi:nil="true"/>
    <Dateandtime xmlns="e091021d-96dd-40a9-a44f-ecd9cdc42437" xsi:nil="true"/>
    <lcf76f155ced4ddcb4097134ff3c332f xmlns="e091021d-96dd-40a9-a44f-ecd9cdc42437">
      <Terms xmlns="http://schemas.microsoft.com/office/infopath/2007/PartnerControls"/>
    </lcf76f155ced4ddcb4097134ff3c332f>
    <Geography xmlns="e091021d-96dd-40a9-a44f-ecd9cdc42437">NJ/CT</Geography>
    <_ip_UnifiedCompliancePolicyProperties xmlns="http://schemas.microsoft.com/sharepoint/v3" xsi:nil="true"/>
    <TaxCatchAll xmlns="04a505a6-9e87-44e5-b907-0cff80bb833a" xsi:nil="true"/>
    <Audience xmlns="e091021d-96dd-40a9-a44f-ecd9cdc42437">Group Member</Audienc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CBE6A2-E718-4889-AB33-C4D820E409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091021d-96dd-40a9-a44f-ecd9cdc42437"/>
    <ds:schemaRef ds:uri="04a505a6-9e87-44e5-b907-0cff80bb83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7D307B-DF01-4604-B1DF-A2A036027CAE}">
  <ds:schemaRefs>
    <ds:schemaRef ds:uri="http://schemas.microsoft.com/sharepoint/v3"/>
    <ds:schemaRef ds:uri="http://schemas.microsoft.com/office/2006/metadata/properties"/>
    <ds:schemaRef ds:uri="http://www.w3.org/XML/1998/namespace"/>
    <ds:schemaRef ds:uri="04a505a6-9e87-44e5-b907-0cff80bb833a"/>
    <ds:schemaRef ds:uri="http://schemas.microsoft.com/office/2006/documentManagement/types"/>
    <ds:schemaRef ds:uri="e091021d-96dd-40a9-a44f-ecd9cdc42437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6343A8-488A-4EF6-9BCD-708C051731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DD_PPT_Calibri_Template_DRAFT_Nov15</Template>
  <TotalTime>37985</TotalTime>
  <Words>1524</Words>
  <Application>Microsoft Office PowerPoint</Application>
  <PresentationFormat>On-screen Show (16:9)</PresentationFormat>
  <Paragraphs>250</Paragraphs>
  <Slides>20</Slides>
  <Notes>17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Gotham Book</vt:lpstr>
      <vt:lpstr>Gotham Light</vt:lpstr>
      <vt:lpstr>Gotham Medium</vt:lpstr>
      <vt:lpstr>DD_PPT_Calibri_Template_DRAFT_Nov15</vt:lpstr>
      <vt:lpstr>3_DD_PPT_Calibri_Template_DRAFT_Nov15</vt:lpstr>
      <vt:lpstr>4_DD_PPT_Calibri_Template_DRAFT_Nov15</vt:lpstr>
      <vt:lpstr>Novartis Corporation </vt:lpstr>
      <vt:lpstr>Getting the most from your Delta Dental benefits</vt:lpstr>
      <vt:lpstr>Nationwide networks</vt:lpstr>
      <vt:lpstr>Delta Dental PPO Plus Premier™ nationwide networks</vt:lpstr>
      <vt:lpstr>Delta Dental PPO Plus Premier Network </vt:lpstr>
      <vt:lpstr>Your dental plan</vt:lpstr>
      <vt:lpstr>PowerPoint Presentation</vt:lpstr>
      <vt:lpstr>Benefit enhancements</vt:lpstr>
      <vt:lpstr>Integrated Oral Health Enhancement (IOH)</vt:lpstr>
      <vt:lpstr>Oral Health Enhancement (OHE)</vt:lpstr>
      <vt:lpstr>Special Health Care Needs benefit</vt:lpstr>
      <vt:lpstr>Dental emergency? Use our Virtual Visits service!</vt:lpstr>
      <vt:lpstr>Member experience</vt:lpstr>
      <vt:lpstr>Delta Dental ID card</vt:lpstr>
      <vt:lpstr>Your MySmile® account has it all</vt:lpstr>
      <vt:lpstr>Delta Dental contact information</vt:lpstr>
      <vt:lpstr>Connecting with Delta Dental of New Jersey </vt:lpstr>
      <vt:lpstr>Oral health information</vt:lpstr>
      <vt:lpstr>Educational member resources</vt:lpstr>
      <vt:lpstr>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Andre</dc:creator>
  <cp:lastModifiedBy>Allison Bolduc</cp:lastModifiedBy>
  <cp:revision>164</cp:revision>
  <dcterms:created xsi:type="dcterms:W3CDTF">2015-11-13T21:18:16Z</dcterms:created>
  <dcterms:modified xsi:type="dcterms:W3CDTF">2024-09-30T21:24:40Z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0x0101003344D2B44C0DE240BD25E96C5D283835</vt:lpwstr>
  </property>
  <property fmtid="{D5CDD505-2E9C-101B-9397-08002B2CF9AE}" pid="3" name="MediaServiceImageTags">
    <vt:lpwstr/>
  </property>
</Properties>
</file>