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8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97687"/>
            <a:ext cx="4572000" cy="17603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799" y="179944"/>
            <a:ext cx="8579796" cy="28448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000" baseline="0">
                <a:solidFill>
                  <a:schemeClr val="tx2"/>
                </a:solidFill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31793" y="3428979"/>
            <a:ext cx="8534400" cy="643668"/>
          </a:xfrm>
        </p:spPr>
        <p:txBody>
          <a:bodyPr>
            <a:noAutofit/>
          </a:bodyPr>
          <a:lstStyle>
            <a:lvl1pPr marL="0" indent="0" algn="l">
              <a:buNone/>
              <a:defRPr sz="2400" baseline="0">
                <a:solidFill>
                  <a:schemeClr val="tx2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date and/or subtitle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9141" y="4310275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600" y="6383349"/>
            <a:ext cx="1930400" cy="474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426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216" y="157903"/>
            <a:ext cx="11492835" cy="1152085"/>
          </a:xfrm>
        </p:spPr>
        <p:txBody>
          <a:bodyPr anchor="t">
            <a:noAutofit/>
          </a:bodyPr>
          <a:lstStyle>
            <a:lvl1pPr algn="l">
              <a:defRPr sz="4267" baseline="0"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216" y="1600201"/>
            <a:ext cx="11492835" cy="4525963"/>
          </a:xfrm>
        </p:spPr>
        <p:txBody>
          <a:bodyPr>
            <a:noAutofit/>
          </a:bodyPr>
          <a:lstStyle>
            <a:lvl1pPr marL="232828" indent="-232828">
              <a:spcBef>
                <a:spcPts val="0"/>
              </a:spcBef>
              <a:buClr>
                <a:schemeClr val="tx2"/>
              </a:buClr>
              <a:defRPr sz="2667" baseline="0"/>
            </a:lvl1pPr>
            <a:lvl2pPr marL="842412" indent="-232828">
              <a:spcBef>
                <a:spcPts val="0"/>
              </a:spcBef>
              <a:buClr>
                <a:schemeClr val="tx2"/>
              </a:buClr>
              <a:defRPr sz="2667"/>
            </a:lvl2pPr>
            <a:lvl3pPr marL="1451997" indent="-232828">
              <a:spcBef>
                <a:spcPts val="0"/>
              </a:spcBef>
              <a:buClr>
                <a:schemeClr val="tx2"/>
              </a:buClr>
              <a:defRPr sz="2667"/>
            </a:lvl3pPr>
            <a:lvl4pPr marL="2061582" indent="-232828">
              <a:spcBef>
                <a:spcPts val="0"/>
              </a:spcBef>
              <a:buClr>
                <a:schemeClr val="tx2"/>
              </a:buClr>
              <a:defRPr sz="2667"/>
            </a:lvl4pPr>
            <a:lvl5pPr marL="2671167" indent="-232828">
              <a:spcBef>
                <a:spcPts val="0"/>
              </a:spcBef>
              <a:buClr>
                <a:schemeClr val="tx2"/>
              </a:buClr>
              <a:defRPr sz="266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7158" y="6519950"/>
            <a:ext cx="1374841" cy="33804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7158" y="6519950"/>
            <a:ext cx="1374841" cy="338049"/>
          </a:xfrm>
          <a:prstGeom prst="rect">
            <a:avLst/>
          </a:prstGeom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337216" y="6223081"/>
            <a:ext cx="782697" cy="487284"/>
          </a:xfrm>
          <a:prstGeom prst="rect">
            <a:avLst/>
          </a:prstGeom>
        </p:spPr>
        <p:txBody>
          <a:bodyPr vert="horz" lIns="162549" tIns="81275" rIns="162549" bIns="81275" rtlCol="0" anchor="ctr"/>
          <a:lstStyle>
            <a:defPPr>
              <a:defRPr lang="en-US"/>
            </a:defPPr>
            <a:lvl1pPr marL="0" algn="l" defTabSz="457200" rtl="0" eaLnBrk="1" latinLnBrk="0" hangingPunct="1">
              <a:defRPr sz="600" b="1" kern="1200">
                <a:solidFill>
                  <a:srgbClr val="F36B22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12698">
              <a:defRPr/>
            </a:pPr>
            <a:fld id="{4165EBF4-00F4-FD41-A873-73FE5F797A3C}" type="slidenum">
              <a:rPr lang="en-US" sz="1200" b="0" smtClean="0">
                <a:solidFill>
                  <a:schemeClr val="tx2"/>
                </a:solidFill>
                <a:sym typeface="Gill Sans" charset="0"/>
              </a:rPr>
              <a:pPr defTabSz="812698">
                <a:defRPr/>
              </a:pPr>
              <a:t>‹#›</a:t>
            </a:fld>
            <a:endParaRPr lang="en-US" sz="1200" b="0" dirty="0">
              <a:solidFill>
                <a:schemeClr val="tx2"/>
              </a:solidFill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07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lternativ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85257"/>
            <a:ext cx="4572000" cy="176031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600" y="6383349"/>
            <a:ext cx="1930400" cy="474652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304799" y="179944"/>
            <a:ext cx="8579796" cy="2844800"/>
          </a:xfrm>
        </p:spPr>
        <p:txBody>
          <a:bodyPr anchor="t">
            <a:noAutofit/>
          </a:bodyPr>
          <a:lstStyle>
            <a:lvl1pPr algn="l">
              <a:lnSpc>
                <a:spcPts val="8000"/>
              </a:lnSpc>
              <a:defRPr sz="8000" baseline="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41547" y="3428979"/>
            <a:ext cx="8534400" cy="643668"/>
          </a:xfrm>
        </p:spPr>
        <p:txBody>
          <a:bodyPr>
            <a:noAutofit/>
          </a:bodyPr>
          <a:lstStyle>
            <a:lvl1pPr marL="0" indent="0" algn="l">
              <a:buNone/>
              <a:defRPr sz="2400" baseline="0">
                <a:solidFill>
                  <a:schemeClr val="bg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date and/or subtitle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9141" y="4310275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352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ex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>
            <a:lvl1pPr algn="l">
              <a:defRPr sz="4267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186" y="1600201"/>
            <a:ext cx="6691964" cy="4525963"/>
          </a:xfrm>
        </p:spPr>
        <p:txBody>
          <a:bodyPr>
            <a:noAutofit/>
          </a:bodyPr>
          <a:lstStyle>
            <a:lvl1pPr>
              <a:defRPr sz="2667"/>
            </a:lvl1pPr>
            <a:lvl2pPr>
              <a:defRPr sz="2667"/>
            </a:lvl2pPr>
            <a:lvl3pPr>
              <a:defRPr sz="2667"/>
            </a:lvl3pPr>
            <a:lvl4pPr>
              <a:defRPr sz="2667"/>
            </a:lvl4pPr>
            <a:lvl5pPr>
              <a:defRPr sz="2667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7431618" y="1600201"/>
            <a:ext cx="4384247" cy="4525963"/>
          </a:xfrm>
        </p:spPr>
        <p:txBody>
          <a:bodyPr>
            <a:normAutofit/>
          </a:bodyPr>
          <a:lstStyle>
            <a:lvl1pPr marL="0" indent="0">
              <a:buNone/>
              <a:defRPr sz="1467" baseline="0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appropriate icon below to insert image here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7158" y="6519950"/>
            <a:ext cx="1374841" cy="33804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7158" y="6519950"/>
            <a:ext cx="1374841" cy="338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768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rong graphic or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>
            <a:lvl1pPr algn="l">
              <a:defRPr sz="4267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486" y="1600201"/>
            <a:ext cx="11233149" cy="4525963"/>
          </a:xfrm>
        </p:spPr>
        <p:txBody>
          <a:bodyPr>
            <a:normAutofit/>
          </a:bodyPr>
          <a:lstStyle>
            <a:lvl1pPr marL="0" indent="0">
              <a:buNone/>
              <a:defRPr sz="2667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7158" y="6519950"/>
            <a:ext cx="1374841" cy="338049"/>
          </a:xfrm>
          <a:prstGeom prst="rect">
            <a:avLst/>
          </a:prstGeom>
        </p:spPr>
      </p:pic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8383" y="6330410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 sz="1333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5865" y="6330411"/>
            <a:ext cx="652833" cy="365125"/>
          </a:xfrm>
          <a:prstGeom prst="rect">
            <a:avLst/>
          </a:prstGeom>
        </p:spPr>
        <p:txBody>
          <a:bodyPr/>
          <a:lstStyle>
            <a:lvl1pPr algn="l">
              <a:defRPr sz="1333">
                <a:solidFill>
                  <a:schemeClr val="tx2"/>
                </a:solidFill>
              </a:defRPr>
            </a:lvl1pPr>
          </a:lstStyle>
          <a:p>
            <a:fld id="{72C261FE-D272-4364-A0C0-DD708BEFC08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7158" y="6519950"/>
            <a:ext cx="1374841" cy="338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97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1_Section Divi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8867" y="154003"/>
            <a:ext cx="10363200" cy="1172487"/>
          </a:xfrm>
        </p:spPr>
        <p:txBody>
          <a:bodyPr anchor="t">
            <a:noAutofit/>
          </a:bodyPr>
          <a:lstStyle>
            <a:lvl1pPr algn="l">
              <a:defRPr sz="8000" b="0" cap="none" baseline="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8373" y="1144062"/>
            <a:ext cx="10363200" cy="845673"/>
          </a:xfrm>
        </p:spPr>
        <p:txBody>
          <a:bodyPr anchor="t">
            <a:noAutofit/>
          </a:bodyPr>
          <a:lstStyle>
            <a:lvl1pPr marL="0" indent="0">
              <a:buNone/>
              <a:defRPr sz="4800" baseline="0">
                <a:solidFill>
                  <a:schemeClr val="bg1"/>
                </a:solidFill>
                <a:latin typeface="Calibri" pitchFamily="34" charset="0"/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subtitle </a:t>
            </a: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337216" y="6223081"/>
            <a:ext cx="782697" cy="487284"/>
          </a:xfrm>
          <a:prstGeom prst="rect">
            <a:avLst/>
          </a:prstGeom>
        </p:spPr>
        <p:txBody>
          <a:bodyPr vert="horz" lIns="162549" tIns="81275" rIns="162549" bIns="81275" rtlCol="0" anchor="ctr"/>
          <a:lstStyle>
            <a:defPPr>
              <a:defRPr lang="en-US"/>
            </a:defPPr>
            <a:lvl1pPr marL="0" algn="l" defTabSz="457200" rtl="0" eaLnBrk="1" latinLnBrk="0" hangingPunct="1">
              <a:defRPr sz="600" b="1" kern="1200">
                <a:solidFill>
                  <a:srgbClr val="F36B22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12698">
              <a:defRPr/>
            </a:pPr>
            <a:fld id="{4165EBF4-00F4-FD41-A873-73FE5F797A3C}" type="slidenum">
              <a:rPr lang="en-US" sz="1200" b="0" smtClean="0">
                <a:solidFill>
                  <a:schemeClr val="bg1"/>
                </a:solidFill>
                <a:sym typeface="Gill Sans" charset="0"/>
              </a:rPr>
              <a:pPr defTabSz="812698">
                <a:defRPr/>
              </a:pPr>
              <a:t>‹#›</a:t>
            </a:fld>
            <a:endParaRPr lang="en-US" sz="1200" b="0" dirty="0">
              <a:solidFill>
                <a:schemeClr val="bg1"/>
              </a:solidFill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926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rong quote or statem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2438400" y="381001"/>
            <a:ext cx="7317317" cy="5757332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4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strong quote or statement</a:t>
            </a:r>
          </a:p>
        </p:txBody>
      </p:sp>
      <p:sp>
        <p:nvSpPr>
          <p:cNvPr id="3" name="Slide Number Placeholder 5"/>
          <p:cNvSpPr txBox="1">
            <a:spLocks/>
          </p:cNvSpPr>
          <p:nvPr/>
        </p:nvSpPr>
        <p:spPr>
          <a:xfrm>
            <a:off x="337216" y="6223081"/>
            <a:ext cx="782697" cy="487284"/>
          </a:xfrm>
          <a:prstGeom prst="rect">
            <a:avLst/>
          </a:prstGeom>
        </p:spPr>
        <p:txBody>
          <a:bodyPr vert="horz" lIns="162549" tIns="81275" rIns="162549" bIns="81275" rtlCol="0" anchor="ctr"/>
          <a:lstStyle>
            <a:defPPr>
              <a:defRPr lang="en-US"/>
            </a:defPPr>
            <a:lvl1pPr marL="0" algn="l" defTabSz="457200" rtl="0" eaLnBrk="1" latinLnBrk="0" hangingPunct="1">
              <a:defRPr sz="600" b="1" kern="1200">
                <a:solidFill>
                  <a:srgbClr val="F36B22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12698">
              <a:defRPr/>
            </a:pPr>
            <a:fld id="{4165EBF4-00F4-FD41-A873-73FE5F797A3C}" type="slidenum">
              <a:rPr lang="en-US" sz="1200" b="0" smtClean="0">
                <a:solidFill>
                  <a:schemeClr val="bg1"/>
                </a:solidFill>
                <a:sym typeface="Gill Sans" charset="0"/>
              </a:rPr>
              <a:pPr defTabSz="812698">
                <a:defRPr/>
              </a:pPr>
              <a:t>‹#›</a:t>
            </a:fld>
            <a:endParaRPr lang="en-US" sz="1200" b="0" dirty="0">
              <a:solidFill>
                <a:schemeClr val="bg1"/>
              </a:solidFill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7115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trong graphic or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>
            <a:lvl1pPr algn="l">
              <a:defRPr sz="4267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486" y="1600201"/>
            <a:ext cx="11233149" cy="4525963"/>
          </a:xfrm>
        </p:spPr>
        <p:txBody>
          <a:bodyPr>
            <a:normAutofit/>
          </a:bodyPr>
          <a:lstStyle>
            <a:lvl1pPr marL="0" indent="0">
              <a:buNone/>
              <a:defRPr sz="2667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7158" y="6519950"/>
            <a:ext cx="1374841" cy="338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52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Strong quote or statem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2438400" y="381001"/>
            <a:ext cx="7317317" cy="5757332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4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strong quote or statement</a:t>
            </a:r>
          </a:p>
        </p:txBody>
      </p:sp>
    </p:spTree>
    <p:extLst>
      <p:ext uri="{BB962C8B-B14F-4D97-AF65-F5344CB8AC3E}">
        <p14:creationId xmlns:p14="http://schemas.microsoft.com/office/powerpoint/2010/main" val="6708946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7216" y="157903"/>
            <a:ext cx="11478649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7226" y="1600201"/>
            <a:ext cx="11491609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7160" y="6519952"/>
            <a:ext cx="1374841" cy="338049"/>
          </a:xfrm>
          <a:prstGeom prst="rect">
            <a:avLst/>
          </a:prstGeom>
        </p:spPr>
      </p:pic>
      <p:sp>
        <p:nvSpPr>
          <p:cNvPr id="5" name="Slide Number Placeholder 5"/>
          <p:cNvSpPr txBox="1">
            <a:spLocks/>
          </p:cNvSpPr>
          <p:nvPr/>
        </p:nvSpPr>
        <p:spPr>
          <a:xfrm>
            <a:off x="337216" y="6223081"/>
            <a:ext cx="782697" cy="487284"/>
          </a:xfrm>
          <a:prstGeom prst="rect">
            <a:avLst/>
          </a:prstGeom>
        </p:spPr>
        <p:txBody>
          <a:bodyPr vert="horz" lIns="162549" tIns="81275" rIns="162549" bIns="81275" rtlCol="0" anchor="ctr"/>
          <a:lstStyle>
            <a:defPPr>
              <a:defRPr lang="en-US"/>
            </a:defPPr>
            <a:lvl1pPr marL="0" algn="l" defTabSz="457200" rtl="0" eaLnBrk="1" latinLnBrk="0" hangingPunct="1">
              <a:defRPr sz="600" b="1" kern="1200">
                <a:solidFill>
                  <a:srgbClr val="F36B22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12698">
              <a:defRPr/>
            </a:pPr>
            <a:fld id="{4165EBF4-00F4-FD41-A873-73FE5F797A3C}" type="slidenum">
              <a:rPr lang="en-US" sz="1200" b="0" smtClean="0">
                <a:solidFill>
                  <a:schemeClr val="tx2"/>
                </a:solidFill>
                <a:sym typeface="Gill Sans" charset="0"/>
              </a:rPr>
              <a:pPr defTabSz="812698">
                <a:defRPr/>
              </a:pPr>
              <a:t>‹#›</a:t>
            </a:fld>
            <a:endParaRPr lang="en-US" sz="1200" b="0" dirty="0">
              <a:solidFill>
                <a:schemeClr val="tx2"/>
              </a:solidFill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076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1219170" rtl="0" eaLnBrk="1" latinLnBrk="0" hangingPunct="1">
        <a:spcBef>
          <a:spcPct val="0"/>
        </a:spcBef>
        <a:buNone/>
        <a:defRPr sz="4267" kern="1200">
          <a:solidFill>
            <a:schemeClr val="tx2"/>
          </a:solidFill>
          <a:latin typeface="Calibri" pitchFamily="34" charset="0"/>
          <a:ea typeface="+mj-ea"/>
          <a:cs typeface="+mj-cs"/>
        </a:defRPr>
      </a:lvl1pPr>
    </p:titleStyle>
    <p:bodyStyle>
      <a:lvl1pPr marL="232828" indent="-232828" algn="l" defTabSz="1219170" rtl="0" eaLnBrk="1" latinLnBrk="0" hangingPunct="1">
        <a:spcBef>
          <a:spcPts val="0"/>
        </a:spcBef>
        <a:spcAft>
          <a:spcPts val="800"/>
        </a:spcAft>
        <a:buClr>
          <a:schemeClr val="tx2"/>
        </a:buClr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1pPr>
      <a:lvl2pPr marL="842412" indent="-232828" algn="l" defTabSz="1219170" rtl="0" eaLnBrk="1" latinLnBrk="0" hangingPunct="1">
        <a:spcBef>
          <a:spcPts val="0"/>
        </a:spcBef>
        <a:spcAft>
          <a:spcPts val="800"/>
        </a:spcAft>
        <a:buClr>
          <a:schemeClr val="tx2"/>
        </a:buClr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2pPr>
      <a:lvl3pPr marL="1451997" indent="-232828" algn="l" defTabSz="1219170" rtl="0" eaLnBrk="1" latinLnBrk="0" hangingPunct="1">
        <a:spcBef>
          <a:spcPts val="0"/>
        </a:spcBef>
        <a:spcAft>
          <a:spcPts val="800"/>
        </a:spcAft>
        <a:buClr>
          <a:schemeClr val="tx2"/>
        </a:buClr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061582" indent="-232828" algn="l" defTabSz="1219170" rtl="0" eaLnBrk="1" latinLnBrk="0" hangingPunct="1">
        <a:spcBef>
          <a:spcPts val="0"/>
        </a:spcBef>
        <a:spcAft>
          <a:spcPts val="800"/>
        </a:spcAft>
        <a:buClr>
          <a:schemeClr val="tx2"/>
        </a:buClr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671167" indent="-232828" algn="l" defTabSz="1219170" rtl="0" eaLnBrk="1" latinLnBrk="0" hangingPunct="1">
        <a:spcBef>
          <a:spcPts val="0"/>
        </a:spcBef>
        <a:spcAft>
          <a:spcPts val="800"/>
        </a:spcAft>
        <a:buClr>
          <a:schemeClr val="tx2"/>
        </a:buClr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22983-6647-4B13-979B-CE3E2B9E9E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MySmile Usage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89EDEF-415E-4183-8981-80B4AC31B1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793" y="3428978"/>
            <a:ext cx="8534400" cy="884229"/>
          </a:xfrm>
        </p:spPr>
        <p:txBody>
          <a:bodyPr/>
          <a:lstStyle/>
          <a:p>
            <a:r>
              <a:rPr lang="en-US" dirty="0"/>
              <a:t>Group Name – Group Number</a:t>
            </a:r>
            <a:br>
              <a:rPr lang="en-US" dirty="0"/>
            </a:br>
            <a:r>
              <a:rPr lang="en-US" dirty="0"/>
              <a:t>Presented Date</a:t>
            </a:r>
          </a:p>
        </p:txBody>
      </p:sp>
    </p:spTree>
    <p:extLst>
      <p:ext uri="{BB962C8B-B14F-4D97-AF65-F5344CB8AC3E}">
        <p14:creationId xmlns:p14="http://schemas.microsoft.com/office/powerpoint/2010/main" val="4047582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DA18C-63F5-465A-9794-41EBE8BC8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216" y="157903"/>
            <a:ext cx="11492835" cy="1347821"/>
          </a:xfrm>
        </p:spPr>
        <p:txBody>
          <a:bodyPr/>
          <a:lstStyle/>
          <a:p>
            <a:r>
              <a:rPr lang="en-US" dirty="0"/>
              <a:t>3,909</a:t>
            </a:r>
            <a:r>
              <a:rPr lang="en-US" baseline="30000" dirty="0"/>
              <a:t>*</a:t>
            </a:r>
            <a:r>
              <a:rPr lang="en-US" dirty="0"/>
              <a:t> registered XYZ subscribers on MySmile since August 2019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5F0C098-067A-4E37-AA92-D828ABEE43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1637" y="1824535"/>
            <a:ext cx="7934619" cy="3208929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C913DCB-CBED-4FBA-AA3B-E76E59DEEF7C}"/>
              </a:ext>
            </a:extLst>
          </p:cNvPr>
          <p:cNvSpPr txBox="1">
            <a:spLocks/>
          </p:cNvSpPr>
          <p:nvPr/>
        </p:nvSpPr>
        <p:spPr>
          <a:xfrm>
            <a:off x="337216" y="1858243"/>
            <a:ext cx="3724421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32828" indent="-232828" algn="l" defTabSz="1219170" rtl="0" eaLnBrk="1" latinLnBrk="0" hangingPunct="1">
              <a:spcBef>
                <a:spcPts val="0"/>
              </a:spcBef>
              <a:spcAft>
                <a:spcPts val="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66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2412" indent="-232828" algn="l" defTabSz="1219170" rtl="0" eaLnBrk="1" latinLnBrk="0" hangingPunct="1">
              <a:spcBef>
                <a:spcPts val="0"/>
              </a:spcBef>
              <a:spcAft>
                <a:spcPts val="80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51997" indent="-232828" algn="l" defTabSz="1219170" rtl="0" eaLnBrk="1" latinLnBrk="0" hangingPunct="1">
              <a:spcBef>
                <a:spcPts val="0"/>
              </a:spcBef>
              <a:spcAft>
                <a:spcPts val="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61582" indent="-232828" algn="l" defTabSz="1219170" rtl="0" eaLnBrk="1" latinLnBrk="0" hangingPunct="1">
              <a:spcBef>
                <a:spcPts val="0"/>
              </a:spcBef>
              <a:spcAft>
                <a:spcPts val="80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71167" indent="-232828" algn="l" defTabSz="1219170" rtl="0" eaLnBrk="1" latinLnBrk="0" hangingPunct="1">
              <a:spcBef>
                <a:spcPts val="0"/>
              </a:spcBef>
              <a:spcAft>
                <a:spcPts val="800"/>
              </a:spcAft>
              <a:buClr>
                <a:schemeClr val="tx2"/>
              </a:buClr>
              <a:buFont typeface="Arial" panose="020B0604020202020204" pitchFamily="34" charset="0"/>
              <a:buChar char="»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15% of XYZ subscribers  have registered on MySmile since August 2019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1,419 MySmile accounts registered in 2021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7C920DE-8974-492C-8F42-DA1F765FCBDD}"/>
              </a:ext>
            </a:extLst>
          </p:cNvPr>
          <p:cNvSpPr txBox="1">
            <a:spLocks/>
          </p:cNvSpPr>
          <p:nvPr/>
        </p:nvSpPr>
        <p:spPr>
          <a:xfrm>
            <a:off x="840492" y="6283716"/>
            <a:ext cx="3724421" cy="4696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32828" indent="-232828" algn="l" defTabSz="1219170" rtl="0" eaLnBrk="1" latinLnBrk="0" hangingPunct="1">
              <a:spcBef>
                <a:spcPts val="0"/>
              </a:spcBef>
              <a:spcAft>
                <a:spcPts val="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66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2412" indent="-232828" algn="l" defTabSz="1219170" rtl="0" eaLnBrk="1" latinLnBrk="0" hangingPunct="1">
              <a:spcBef>
                <a:spcPts val="0"/>
              </a:spcBef>
              <a:spcAft>
                <a:spcPts val="80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51997" indent="-232828" algn="l" defTabSz="1219170" rtl="0" eaLnBrk="1" latinLnBrk="0" hangingPunct="1">
              <a:spcBef>
                <a:spcPts val="0"/>
              </a:spcBef>
              <a:spcAft>
                <a:spcPts val="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61582" indent="-232828" algn="l" defTabSz="1219170" rtl="0" eaLnBrk="1" latinLnBrk="0" hangingPunct="1">
              <a:spcBef>
                <a:spcPts val="0"/>
              </a:spcBef>
              <a:spcAft>
                <a:spcPts val="80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71167" indent="-232828" algn="l" defTabSz="1219170" rtl="0" eaLnBrk="1" latinLnBrk="0" hangingPunct="1">
              <a:spcBef>
                <a:spcPts val="0"/>
              </a:spcBef>
              <a:spcAft>
                <a:spcPts val="800"/>
              </a:spcAft>
              <a:buClr>
                <a:schemeClr val="tx2"/>
              </a:buClr>
              <a:buFont typeface="Arial" panose="020B0604020202020204" pitchFamily="34" charset="0"/>
              <a:buChar char="»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/>
              <a:t>* As of date report was ran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68980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FAED5-CBE4-4F34-BCAB-7A910CA8F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55% of registered MySmile users have opted into paperless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B843CC1-7376-439C-AE5A-F09CCC2F5C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619859"/>
              </p:ext>
            </p:extLst>
          </p:nvPr>
        </p:nvGraphicFramePr>
        <p:xfrm>
          <a:off x="1593490" y="2191854"/>
          <a:ext cx="8980286" cy="2762917"/>
        </p:xfrm>
        <a:graphic>
          <a:graphicData uri="http://schemas.openxmlformats.org/drawingml/2006/table">
            <a:tbl>
              <a:tblPr/>
              <a:tblGrid>
                <a:gridCol w="4976791">
                  <a:extLst>
                    <a:ext uri="{9D8B030D-6E8A-4147-A177-3AD203B41FA5}">
                      <a16:colId xmlns:a16="http://schemas.microsoft.com/office/drawing/2014/main" val="3774261245"/>
                    </a:ext>
                  </a:extLst>
                </a:gridCol>
                <a:gridCol w="1955730">
                  <a:extLst>
                    <a:ext uri="{9D8B030D-6E8A-4147-A177-3AD203B41FA5}">
                      <a16:colId xmlns:a16="http://schemas.microsoft.com/office/drawing/2014/main" val="3297258699"/>
                    </a:ext>
                  </a:extLst>
                </a:gridCol>
                <a:gridCol w="2047765">
                  <a:extLst>
                    <a:ext uri="{9D8B030D-6E8A-4147-A177-3AD203B41FA5}">
                      <a16:colId xmlns:a16="http://schemas.microsoft.com/office/drawing/2014/main" val="2399953806"/>
                    </a:ext>
                  </a:extLst>
                </a:gridCol>
              </a:tblGrid>
              <a:tr h="7221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XYZ subscribers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26,770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3149881"/>
                  </a:ext>
                </a:extLst>
              </a:tr>
              <a:tr h="10036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Enrolled on MySmile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(August 2019 – January 18, 2022)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3,909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 subscribers enrolled on MySmile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5864581"/>
                  </a:ext>
                </a:extLst>
              </a:tr>
              <a:tr h="10370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Elected paperless EOBs/PTEs</a:t>
                      </a:r>
                    </a:p>
                    <a:p>
                      <a:pPr marL="0" marR="0" lvl="0" indent="0" algn="l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(August 2019 – January 18, 2022)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2,145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55%</a:t>
                      </a:r>
                    </a:p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 MySmile registered users are paperless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9697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9155750"/>
      </p:ext>
    </p:extLst>
  </p:cSld>
  <p:clrMapOvr>
    <a:masterClrMapping/>
  </p:clrMapOvr>
</p:sld>
</file>

<file path=ppt/theme/theme1.xml><?xml version="1.0" encoding="utf-8"?>
<a:theme xmlns:a="http://schemas.openxmlformats.org/drawingml/2006/main" name="DD_PPT_Calibri_Theme">
  <a:themeElements>
    <a:clrScheme name="Delta Dental Color Palette">
      <a:dk1>
        <a:srgbClr val="000000"/>
      </a:dk1>
      <a:lt1>
        <a:sysClr val="window" lastClr="FFFFFF"/>
      </a:lt1>
      <a:dk2>
        <a:srgbClr val="43B02A"/>
      </a:dk2>
      <a:lt2>
        <a:srgbClr val="BFBFBF"/>
      </a:lt2>
      <a:accent1>
        <a:srgbClr val="563D82"/>
      </a:accent1>
      <a:accent2>
        <a:srgbClr val="00AEC7"/>
      </a:accent2>
      <a:accent3>
        <a:srgbClr val="DC582A"/>
      </a:accent3>
      <a:accent4>
        <a:srgbClr val="8ED07F"/>
      </a:accent4>
      <a:accent5>
        <a:srgbClr val="9A8BB4"/>
      </a:accent5>
      <a:accent6>
        <a:srgbClr val="EA9B7F"/>
      </a:accent6>
      <a:hlink>
        <a:srgbClr val="563D82"/>
      </a:hlink>
      <a:folHlink>
        <a:srgbClr val="9A8BB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D_PPT_Calibri_Theme" id="{A2E000E4-0217-4026-8D11-7A2B8E72F348}" vid="{5AF31359-4FA9-464A-8FCD-A4071798ABE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</TotalTime>
  <Words>100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DD_PPT_Calibri_Theme</vt:lpstr>
      <vt:lpstr>MySmile Usage Report</vt:lpstr>
      <vt:lpstr>3,909* registered XYZ subscribers on MySmile since August 2019</vt:lpstr>
      <vt:lpstr>55% of registered MySmile users have opted into paperless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MySmile Usage Report</dc:title>
  <dc:creator>Bill Kaiser</dc:creator>
  <cp:lastModifiedBy>Francesca Esposito</cp:lastModifiedBy>
  <cp:revision>12</cp:revision>
  <dcterms:created xsi:type="dcterms:W3CDTF">2020-03-26T19:49:07Z</dcterms:created>
  <dcterms:modified xsi:type="dcterms:W3CDTF">2022-02-04T21:30:30Z</dcterms:modified>
</cp:coreProperties>
</file>